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70" r:id="rId2"/>
    <p:sldId id="299" r:id="rId3"/>
    <p:sldId id="300" r:id="rId4"/>
    <p:sldId id="311" r:id="rId5"/>
    <p:sldId id="315" r:id="rId6"/>
    <p:sldId id="316" r:id="rId7"/>
    <p:sldId id="317" r:id="rId8"/>
    <p:sldId id="305" r:id="rId9"/>
    <p:sldId id="306" r:id="rId10"/>
    <p:sldId id="307" r:id="rId11"/>
    <p:sldId id="301" r:id="rId12"/>
    <p:sldId id="304" r:id="rId13"/>
    <p:sldId id="318" r:id="rId14"/>
    <p:sldId id="319" r:id="rId15"/>
    <p:sldId id="257" r:id="rId16"/>
    <p:sldId id="285" r:id="rId17"/>
    <p:sldId id="284" r:id="rId18"/>
    <p:sldId id="286" r:id="rId19"/>
    <p:sldId id="292" r:id="rId20"/>
    <p:sldId id="287" r:id="rId21"/>
    <p:sldId id="288" r:id="rId22"/>
    <p:sldId id="290" r:id="rId23"/>
    <p:sldId id="289" r:id="rId24"/>
    <p:sldId id="291" r:id="rId25"/>
    <p:sldId id="297" r:id="rId26"/>
    <p:sldId id="294" r:id="rId27"/>
    <p:sldId id="295" r:id="rId28"/>
    <p:sldId id="321" r:id="rId29"/>
    <p:sldId id="296" r:id="rId30"/>
    <p:sldId id="298" r:id="rId31"/>
    <p:sldId id="293" r:id="rId32"/>
    <p:sldId id="32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952"/>
    <a:srgbClr val="EF5B9E"/>
    <a:srgbClr val="B65606"/>
    <a:srgbClr val="F88222"/>
    <a:srgbClr val="F7ADCE"/>
    <a:srgbClr val="52C67E"/>
    <a:srgbClr val="8CD9AA"/>
    <a:srgbClr val="6AA7CC"/>
    <a:srgbClr val="A6CAE1"/>
    <a:srgbClr val="323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52D1A-28A7-493E-BF2E-0F0AD2880A1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B0A6F-5555-4897-8AB2-2AB8AC698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0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7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1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1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0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5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5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9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3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4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5215">
            <a:off x="5812109" y="3660899"/>
            <a:ext cx="2854188" cy="3340820"/>
          </a:xfrm>
          <a:prstGeom prst="rect">
            <a:avLst/>
          </a:prstGeom>
        </p:spPr>
      </p:pic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A0B4C2FA-FBE8-4D1A-BE29-A7CCDC8F77AE}"/>
              </a:ext>
            </a:extLst>
          </p:cNvPr>
          <p:cNvSpPr/>
          <p:nvPr/>
        </p:nvSpPr>
        <p:spPr>
          <a:xfrm>
            <a:off x="3283869" y="2084712"/>
            <a:ext cx="2590800" cy="6858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chemeClr val="bg1"/>
                </a:solidFill>
                <a:latin typeface="Garamond" pitchFamily="18" charset="0"/>
              </a:rPr>
              <a:t>Vežba I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307576AA-C38D-4E7C-A87E-D9CE8DE4983F}"/>
              </a:ext>
            </a:extLst>
          </p:cNvPr>
          <p:cNvSpPr/>
          <p:nvPr/>
        </p:nvSpPr>
        <p:spPr>
          <a:xfrm>
            <a:off x="450473" y="2770512"/>
            <a:ext cx="8257592" cy="1652198"/>
          </a:xfrm>
          <a:prstGeom prst="roundRect">
            <a:avLst/>
          </a:prstGeom>
          <a:noFill/>
          <a:ln w="38100"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rgbClr val="073952"/>
                </a:solidFill>
                <a:latin typeface="Garamond" pitchFamily="18" charset="0"/>
              </a:rPr>
              <a:t>Fiziologija ćelijske membrane</a:t>
            </a:r>
          </a:p>
          <a:p>
            <a:pPr algn="ctr"/>
            <a:r>
              <a:rPr lang="sr-Latn-RS" sz="3200" b="1" dirty="0">
                <a:solidFill>
                  <a:srgbClr val="073952"/>
                </a:solidFill>
                <a:latin typeface="Garamond" pitchFamily="18" charset="0"/>
              </a:rPr>
              <a:t>Fiziologija nervnih vlakana i sinapsi</a:t>
            </a:r>
          </a:p>
          <a:p>
            <a:pPr algn="ctr"/>
            <a:r>
              <a:rPr lang="sr-Latn-RS" sz="3200" b="1" dirty="0">
                <a:solidFill>
                  <a:srgbClr val="073952"/>
                </a:solidFill>
                <a:latin typeface="Garamond" pitchFamily="18" charset="0"/>
              </a:rPr>
              <a:t>Osobine spinalnih refleksa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0FC8E42-CE8E-4E69-86C2-B311140B5AF3}"/>
              </a:ext>
            </a:extLst>
          </p:cNvPr>
          <p:cNvSpPr/>
          <p:nvPr/>
        </p:nvSpPr>
        <p:spPr>
          <a:xfrm>
            <a:off x="228600" y="228600"/>
            <a:ext cx="4648200" cy="1270591"/>
          </a:xfrm>
          <a:prstGeom prst="round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 dirty="0">
                <a:solidFill>
                  <a:srgbClr val="073952"/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 dirty="0">
                <a:solidFill>
                  <a:srgbClr val="073952"/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 dirty="0">
                <a:solidFill>
                  <a:srgbClr val="073952"/>
                </a:solidFill>
                <a:latin typeface="Garamond" pitchFamily="18" charset="0"/>
              </a:rPr>
              <a:t>Katedra za fiziologiju i biohemiju</a:t>
            </a:r>
            <a:endParaRPr lang="en-US" sz="2400" b="1" dirty="0">
              <a:solidFill>
                <a:srgbClr val="073952"/>
              </a:solidFill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4" y="228600"/>
            <a:ext cx="1270591" cy="1270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3" y="4865802"/>
            <a:ext cx="4270074" cy="181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68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V="1">
            <a:off x="2365586" y="5136292"/>
            <a:ext cx="4463580" cy="82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352675" y="258520"/>
            <a:ext cx="4533899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Akcioni potencijal (AP)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659032" y="1073273"/>
            <a:ext cx="5982603" cy="1438971"/>
            <a:chOff x="1659032" y="1073273"/>
            <a:chExt cx="5982603" cy="1438971"/>
          </a:xfrm>
        </p:grpSpPr>
        <p:grpSp>
          <p:nvGrpSpPr>
            <p:cNvPr id="25" name="Group 24"/>
            <p:cNvGrpSpPr/>
            <p:nvPr/>
          </p:nvGrpSpPr>
          <p:grpSpPr>
            <a:xfrm>
              <a:off x="1659032" y="1098683"/>
              <a:ext cx="1681190" cy="1413561"/>
              <a:chOff x="633385" y="1812564"/>
              <a:chExt cx="1681190" cy="1413561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33385" y="2162847"/>
                <a:ext cx="1681190" cy="70485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5772" y="1812564"/>
                <a:ext cx="1576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++++++++++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5771" y="2856793"/>
                <a:ext cx="1576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++++++++++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85527" y="2155923"/>
                <a:ext cx="1576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 - - - - - - - - -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94808" y="2487461"/>
                <a:ext cx="1576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 - - - - - - - - -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960445" y="1073273"/>
              <a:ext cx="1681190" cy="1393738"/>
              <a:chOff x="633385" y="4937608"/>
              <a:chExt cx="1681190" cy="1393738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633385" y="5291674"/>
                <a:ext cx="1681190" cy="70485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94808" y="5272828"/>
                <a:ext cx="1576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++++++++++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94808" y="5661006"/>
                <a:ext cx="1576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++++++++++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16484" y="4937608"/>
                <a:ext cx="1576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 - - - - - - - - -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16483" y="5962014"/>
                <a:ext cx="1576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 - - - - - - - - -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779029" y="1095073"/>
              <a:ext cx="1681190" cy="1378738"/>
              <a:chOff x="633385" y="3402994"/>
              <a:chExt cx="1681190" cy="1378738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633385" y="3727260"/>
                <a:ext cx="1681190" cy="70485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5526" y="3707703"/>
                <a:ext cx="1576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+++++ - - - - -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8126" y="4069830"/>
                <a:ext cx="1576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+++++ - - - - -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0800000">
                <a:off x="716482" y="4412400"/>
                <a:ext cx="1576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+++++ - - - - -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0800000">
                <a:off x="716482" y="3402994"/>
                <a:ext cx="1576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+++++ - - - - -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857250" y="4069830"/>
                <a:ext cx="1257300" cy="7205"/>
              </a:xfrm>
              <a:prstGeom prst="straightConnector1">
                <a:avLst/>
              </a:prstGeom>
              <a:ln w="57150">
                <a:solidFill>
                  <a:srgbClr val="F4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Box 28"/>
          <p:cNvSpPr txBox="1"/>
          <p:nvPr/>
        </p:nvSpPr>
        <p:spPr>
          <a:xfrm>
            <a:off x="3203047" y="892102"/>
            <a:ext cx="774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>
                <a:ln>
                  <a:noFill/>
                </a:ln>
                <a:solidFill>
                  <a:srgbClr val="F4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Na+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31" name="Curved Connector 30"/>
          <p:cNvCxnSpPr>
            <a:stCxn id="29" idx="2"/>
            <a:endCxn id="9" idx="1"/>
          </p:cNvCxnSpPr>
          <p:nvPr/>
        </p:nvCxnSpPr>
        <p:spPr>
          <a:xfrm rot="16200000" flipH="1">
            <a:off x="3429517" y="1422252"/>
            <a:ext cx="510330" cy="188693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261241" y="2603429"/>
            <a:ext cx="5730820" cy="4283537"/>
            <a:chOff x="1261241" y="2603429"/>
            <a:chExt cx="5730820" cy="42835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3215" y="2603429"/>
              <a:ext cx="5458846" cy="425457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179096" y="6495101"/>
              <a:ext cx="865761" cy="391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b="1">
                  <a:solidFill>
                    <a:schemeClr val="tx1"/>
                  </a:solidFill>
                  <a:latin typeface="Garamond" panose="02020404030301010803" pitchFamily="18" charset="0"/>
                </a:rPr>
                <a:t>Vreme</a:t>
              </a:r>
              <a:endParaRPr lang="en-US" b="1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84414" y="6057643"/>
              <a:ext cx="1751559" cy="391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tx1"/>
                  </a:solidFill>
                  <a:latin typeface="Garamond" panose="02020404030301010803" pitchFamily="18" charset="0"/>
                </a:rPr>
                <a:t>Hiperpolarizacija</a:t>
              </a:r>
              <a:endParaRPr lang="en-US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499381" y="5687403"/>
              <a:ext cx="1751559" cy="391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tx1"/>
                  </a:solidFill>
                  <a:latin typeface="Garamond" panose="02020404030301010803" pitchFamily="18" charset="0"/>
                </a:rPr>
                <a:t>MPM</a:t>
              </a:r>
              <a:endParaRPr lang="en-US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26315" y="4452354"/>
              <a:ext cx="1751559" cy="391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Latn-RS">
                  <a:solidFill>
                    <a:schemeClr val="tx1"/>
                  </a:solidFill>
                  <a:latin typeface="Garamond" panose="02020404030301010803" pitchFamily="18" charset="0"/>
                </a:rPr>
                <a:t>Repolarizacija</a:t>
              </a:r>
              <a:endParaRPr lang="en-US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64442" y="4024308"/>
              <a:ext cx="1751559" cy="391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r-Latn-RS">
                  <a:solidFill>
                    <a:schemeClr val="tx1"/>
                  </a:solidFill>
                  <a:latin typeface="Garamond" panose="02020404030301010803" pitchFamily="18" charset="0"/>
                </a:rPr>
                <a:t>Depolarizacija</a:t>
              </a:r>
              <a:endParaRPr lang="en-US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72452" y="3785347"/>
              <a:ext cx="302559" cy="1136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55835" y="5400864"/>
              <a:ext cx="935846" cy="391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r-Latn-RS" b="1">
                  <a:solidFill>
                    <a:schemeClr val="tx1"/>
                  </a:solidFill>
                  <a:latin typeface="Garamond" panose="02020404030301010803" pitchFamily="18" charset="0"/>
                </a:rPr>
                <a:t>-70 mV</a:t>
              </a:r>
              <a:endParaRPr lang="en-US" b="1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55835" y="3769392"/>
              <a:ext cx="935846" cy="391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r-Latn-RS" b="1">
                  <a:solidFill>
                    <a:schemeClr val="tx1"/>
                  </a:solidFill>
                  <a:latin typeface="Garamond" panose="02020404030301010803" pitchFamily="18" charset="0"/>
                </a:rPr>
                <a:t>0 mV</a:t>
              </a:r>
              <a:endParaRPr lang="en-US" b="1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61241" y="2740182"/>
              <a:ext cx="1030440" cy="391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r-Latn-RS" b="1">
                  <a:solidFill>
                    <a:schemeClr val="tx1"/>
                  </a:solidFill>
                  <a:latin typeface="Garamond" panose="02020404030301010803" pitchFamily="18" charset="0"/>
                </a:rPr>
                <a:t>+40 mV</a:t>
              </a:r>
              <a:endParaRPr lang="en-US" b="1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355835" y="4948597"/>
            <a:ext cx="935846" cy="391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b="1">
                <a:solidFill>
                  <a:schemeClr val="tx1"/>
                </a:solidFill>
                <a:latin typeface="Garamond" panose="02020404030301010803" pitchFamily="18" charset="0"/>
              </a:rPr>
              <a:t>-55 mV</a:t>
            </a:r>
            <a:endParaRPr lang="en-US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13454" y="4921624"/>
            <a:ext cx="1751559" cy="391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>
                <a:solidFill>
                  <a:schemeClr val="tx1"/>
                </a:solidFill>
                <a:latin typeface="Garamond" panose="02020404030301010803" pitchFamily="18" charset="0"/>
              </a:rPr>
              <a:t>Prag</a:t>
            </a:r>
            <a:endParaRPr lang="en-US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04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0772">
            <a:off x="5214126" y="3305725"/>
            <a:ext cx="2612792" cy="4209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6" y="179552"/>
            <a:ext cx="5307132" cy="6211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4" y="179552"/>
            <a:ext cx="5307132" cy="6211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7540" y="2048579"/>
            <a:ext cx="1648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>
                <a:solidFill>
                  <a:srgbClr val="073952"/>
                </a:solidFill>
                <a:latin typeface="Garamond" panose="02020404030301010803" pitchFamily="18" charset="0"/>
              </a:rPr>
              <a:t>Akson</a:t>
            </a:r>
            <a:endParaRPr lang="sr-Latn-RS" sz="2400" b="1">
              <a:solidFill>
                <a:srgbClr val="073952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8957" y="5058464"/>
            <a:ext cx="1709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>
                <a:solidFill>
                  <a:srgbClr val="073952"/>
                </a:solidFill>
                <a:latin typeface="Garamond" panose="02020404030301010803" pitchFamily="18" charset="0"/>
              </a:rPr>
              <a:t>Dendriti</a:t>
            </a:r>
            <a:endParaRPr lang="sr-Latn-RS" sz="2400" b="1">
              <a:solidFill>
                <a:srgbClr val="073952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7621" y="1342222"/>
            <a:ext cx="1411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>
                <a:solidFill>
                  <a:srgbClr val="073952"/>
                </a:solidFill>
                <a:latin typeface="Garamond" panose="02020404030301010803" pitchFamily="18" charset="0"/>
              </a:rPr>
              <a:t>Soma</a:t>
            </a:r>
            <a:endParaRPr lang="sr-Latn-RS" sz="2400" b="1">
              <a:solidFill>
                <a:srgbClr val="073952"/>
              </a:solidFill>
              <a:latin typeface="Garamond" panose="02020404030301010803" pitchFamily="18" charset="0"/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2523425" y="1865442"/>
            <a:ext cx="0" cy="532100"/>
          </a:xfrm>
          <a:prstGeom prst="straightConnector1">
            <a:avLst/>
          </a:prstGeom>
          <a:ln w="28575">
            <a:solidFill>
              <a:srgbClr val="0739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248839" y="2310439"/>
            <a:ext cx="1139192" cy="0"/>
          </a:xfrm>
          <a:prstGeom prst="straightConnector1">
            <a:avLst/>
          </a:prstGeom>
          <a:ln w="28575">
            <a:solidFill>
              <a:srgbClr val="0739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</p:cNvCxnSpPr>
          <p:nvPr/>
        </p:nvCxnSpPr>
        <p:spPr>
          <a:xfrm flipH="1" flipV="1">
            <a:off x="1238901" y="4354906"/>
            <a:ext cx="1285042" cy="703558"/>
          </a:xfrm>
          <a:prstGeom prst="straightConnector1">
            <a:avLst/>
          </a:prstGeom>
          <a:ln w="28575">
            <a:solidFill>
              <a:srgbClr val="0739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</p:cNvCxnSpPr>
          <p:nvPr/>
        </p:nvCxnSpPr>
        <p:spPr>
          <a:xfrm flipH="1" flipV="1">
            <a:off x="1416455" y="4115208"/>
            <a:ext cx="1107488" cy="943256"/>
          </a:xfrm>
          <a:prstGeom prst="straightConnector1">
            <a:avLst/>
          </a:prstGeom>
          <a:ln w="28575">
            <a:solidFill>
              <a:srgbClr val="0739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523425" y="3976660"/>
            <a:ext cx="372843" cy="1081805"/>
          </a:xfrm>
          <a:prstGeom prst="straightConnector1">
            <a:avLst/>
          </a:prstGeom>
          <a:ln w="28575">
            <a:solidFill>
              <a:srgbClr val="0739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0"/>
          </p:cNvCxnSpPr>
          <p:nvPr/>
        </p:nvCxnSpPr>
        <p:spPr>
          <a:xfrm flipV="1">
            <a:off x="2523943" y="3499945"/>
            <a:ext cx="934770" cy="1558519"/>
          </a:xfrm>
          <a:prstGeom prst="straightConnector1">
            <a:avLst/>
          </a:prstGeom>
          <a:ln w="28575">
            <a:solidFill>
              <a:srgbClr val="0739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08565" y="2980397"/>
            <a:ext cx="3163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>
                <a:solidFill>
                  <a:srgbClr val="073952"/>
                </a:solidFill>
                <a:latin typeface="Garamond" panose="02020404030301010803" pitchFamily="18" charset="0"/>
              </a:rPr>
              <a:t>Mijelinski omotač</a:t>
            </a:r>
            <a:endParaRPr lang="sr-Latn-RS" sz="2400" b="1">
              <a:solidFill>
                <a:srgbClr val="073952"/>
              </a:solidFill>
              <a:latin typeface="Garamond" panose="02020404030301010803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323063" y="3240519"/>
            <a:ext cx="1170906" cy="2315"/>
          </a:xfrm>
          <a:prstGeom prst="straightConnector1">
            <a:avLst/>
          </a:prstGeom>
          <a:ln w="28575">
            <a:solidFill>
              <a:srgbClr val="0739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25" y="5950407"/>
            <a:ext cx="2914067" cy="2935562"/>
          </a:xfrm>
          <a:prstGeom prst="rect">
            <a:avLst/>
          </a:prstGeom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3409949" y="258520"/>
            <a:ext cx="2371725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Neuron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68817" y="6173734"/>
            <a:ext cx="410479" cy="4021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195662" y="4681080"/>
            <a:ext cx="391201" cy="3773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165589" y="5972175"/>
            <a:ext cx="391201" cy="3773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rot="20423517">
            <a:off x="3845515" y="5937717"/>
            <a:ext cx="213839" cy="2902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20057152">
            <a:off x="4036944" y="5827053"/>
            <a:ext cx="244286" cy="2902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378150" y="5732205"/>
            <a:ext cx="16484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sz="2800" b="1">
                <a:solidFill>
                  <a:srgbClr val="FF0000"/>
                </a:solidFill>
                <a:latin typeface="Garamond" panose="02020404030301010803" pitchFamily="18" charset="0"/>
              </a:rPr>
              <a:t>Sinapse</a:t>
            </a:r>
            <a:endParaRPr lang="sr-Latn-RS" sz="2400" b="1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6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5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23" y="-840624"/>
            <a:ext cx="6003287" cy="7962823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3388177" y="258520"/>
            <a:ext cx="2371725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Sinapse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50732" y="1475565"/>
            <a:ext cx="3045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Vezikule sa neurotransmiterom</a:t>
            </a:r>
            <a:endParaRPr lang="sr-Latn-RS" sz="2000">
              <a:solidFill>
                <a:srgbClr val="073952"/>
              </a:solidFill>
              <a:latin typeface="Garamond" panose="02020404030301010803" pitchFamily="18" charset="0"/>
            </a:endParaRPr>
          </a:p>
        </p:txBody>
      </p:sp>
      <p:cxnSp>
        <p:nvCxnSpPr>
          <p:cNvPr id="34" name="Straight Arrow Connector 33"/>
          <p:cNvCxnSpPr>
            <a:stCxn id="32" idx="1"/>
          </p:cNvCxnSpPr>
          <p:nvPr/>
        </p:nvCxnSpPr>
        <p:spPr>
          <a:xfrm flipH="1" flipV="1">
            <a:off x="5038928" y="1891063"/>
            <a:ext cx="611804" cy="1"/>
          </a:xfrm>
          <a:prstGeom prst="straightConnector1">
            <a:avLst/>
          </a:prstGeom>
          <a:ln w="38100">
            <a:solidFill>
              <a:srgbClr val="0739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17675" y="4984377"/>
            <a:ext cx="331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Postsinaptička membrana</a:t>
            </a:r>
            <a:endParaRPr lang="sr-Latn-RS" sz="2000">
              <a:solidFill>
                <a:srgbClr val="073952"/>
              </a:solidFill>
              <a:latin typeface="Garamond" panose="02020404030301010803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22652" y="3885233"/>
            <a:ext cx="2378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Ligand-zavisni kanali za Na+</a:t>
            </a:r>
            <a:endParaRPr lang="sr-Latn-RS" sz="2000">
              <a:solidFill>
                <a:srgbClr val="073952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2012379"/>
            <a:ext cx="2566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Voltažno-zavisni kanali za Ca++</a:t>
            </a:r>
            <a:endParaRPr lang="sr-Latn-RS" sz="2000">
              <a:solidFill>
                <a:srgbClr val="073952"/>
              </a:solidFill>
              <a:latin typeface="Garamond" panose="02020404030301010803" pitchFamily="18" charset="0"/>
            </a:endParaRPr>
          </a:p>
        </p:txBody>
      </p:sp>
      <p:cxnSp>
        <p:nvCxnSpPr>
          <p:cNvPr id="39" name="Straight Arrow Connector 38"/>
          <p:cNvCxnSpPr>
            <a:stCxn id="36" idx="1"/>
          </p:cNvCxnSpPr>
          <p:nvPr/>
        </p:nvCxnSpPr>
        <p:spPr>
          <a:xfrm flipH="1">
            <a:off x="5038928" y="4300732"/>
            <a:ext cx="383724" cy="261540"/>
          </a:xfrm>
          <a:prstGeom prst="straightConnector1">
            <a:avLst/>
          </a:prstGeom>
          <a:ln w="38100">
            <a:solidFill>
              <a:srgbClr val="0739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2"/>
          </p:cNvCxnSpPr>
          <p:nvPr/>
        </p:nvCxnSpPr>
        <p:spPr>
          <a:xfrm>
            <a:off x="1283397" y="2843376"/>
            <a:ext cx="477309" cy="297411"/>
          </a:xfrm>
          <a:prstGeom prst="straightConnector1">
            <a:avLst/>
          </a:prstGeom>
          <a:ln w="38100">
            <a:solidFill>
              <a:srgbClr val="0739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951102" y="2909954"/>
            <a:ext cx="331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Presinaptička membrana</a:t>
            </a:r>
            <a:endParaRPr lang="sr-Latn-RS" sz="2000">
              <a:solidFill>
                <a:srgbClr val="073952"/>
              </a:solidFill>
              <a:latin typeface="Garamond" panose="02020404030301010803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32103" y="3787118"/>
            <a:ext cx="331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Sinaptička pukotina</a:t>
            </a:r>
            <a:endParaRPr lang="sr-Latn-RS" sz="2000">
              <a:solidFill>
                <a:srgbClr val="073952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39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23" y="-840624"/>
            <a:ext cx="6003287" cy="79628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23" y="-840625"/>
            <a:ext cx="6003287" cy="79628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23" y="-840627"/>
            <a:ext cx="6003287" cy="79628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23" y="-840630"/>
            <a:ext cx="6003287" cy="79628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23" y="-840633"/>
            <a:ext cx="6003289" cy="79628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21" y="-840639"/>
            <a:ext cx="6003289" cy="79628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19" y="-840651"/>
            <a:ext cx="6003291" cy="79628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17" y="-840674"/>
            <a:ext cx="6003293" cy="79628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15" y="-840717"/>
            <a:ext cx="6003325" cy="79628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87" y="-840760"/>
            <a:ext cx="6003357" cy="79629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85" y="-840804"/>
            <a:ext cx="6003325" cy="7962873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3388177" y="258520"/>
            <a:ext cx="2371725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Sinapse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84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73" y="0"/>
            <a:ext cx="9435644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743200" y="258520"/>
            <a:ext cx="3657599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Da li ste znali?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557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3409949" y="258520"/>
            <a:ext cx="2371725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Refleksi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3425" y="975398"/>
            <a:ext cx="818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Odgovor efektora na nadražaj receptora, </a:t>
            </a:r>
            <a:r>
              <a:rPr lang="sr-Latn-RS" sz="2400" b="1">
                <a:solidFill>
                  <a:srgbClr val="073952"/>
                </a:solidFill>
                <a:latin typeface="Garamond" panose="02020404030301010803" pitchFamily="18" charset="0"/>
              </a:rPr>
              <a:t>bez uticaja volje</a:t>
            </a:r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20" y="1863987"/>
            <a:ext cx="6191530" cy="455987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305050" y="2333625"/>
            <a:ext cx="800100" cy="552450"/>
          </a:xfrm>
          <a:prstGeom prst="straightConnector1">
            <a:avLst/>
          </a:prstGeom>
          <a:ln w="38100">
            <a:solidFill>
              <a:srgbClr val="0739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60682" y="1882354"/>
            <a:ext cx="1468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b="1">
                <a:solidFill>
                  <a:srgbClr val="073952"/>
                </a:solidFill>
                <a:latin typeface="Garamond" panose="02020404030301010803" pitchFamily="18" charset="0"/>
              </a:rPr>
              <a:t>Receptor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1978" y="2512337"/>
            <a:ext cx="2553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b="1">
                <a:solidFill>
                  <a:srgbClr val="073952"/>
                </a:solidFill>
                <a:latin typeface="Garamond" panose="02020404030301010803" pitchFamily="18" charset="0"/>
              </a:rPr>
              <a:t>Aferentni neuron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705100" y="3020758"/>
            <a:ext cx="800100" cy="552450"/>
          </a:xfrm>
          <a:prstGeom prst="straightConnector1">
            <a:avLst/>
          </a:prstGeom>
          <a:ln w="38100">
            <a:solidFill>
              <a:srgbClr val="0739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56743" y="3081539"/>
            <a:ext cx="20966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b="1">
                <a:solidFill>
                  <a:srgbClr val="073952"/>
                </a:solidFill>
                <a:latin typeface="Garamond" panose="02020404030301010803" pitchFamily="18" charset="0"/>
              </a:rPr>
              <a:t>Centar refleksa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67400" y="3512426"/>
            <a:ext cx="1095375" cy="850024"/>
          </a:xfrm>
          <a:prstGeom prst="straightConnector1">
            <a:avLst/>
          </a:prstGeom>
          <a:ln w="38100">
            <a:solidFill>
              <a:srgbClr val="0739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94879" y="5566055"/>
            <a:ext cx="23827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b="1">
                <a:solidFill>
                  <a:srgbClr val="073952"/>
                </a:solidFill>
                <a:latin typeface="Garamond" panose="02020404030301010803" pitchFamily="18" charset="0"/>
              </a:rPr>
              <a:t>Eferentni neuron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195636" y="4880231"/>
            <a:ext cx="619127" cy="689789"/>
          </a:xfrm>
          <a:prstGeom prst="straightConnector1">
            <a:avLst/>
          </a:prstGeom>
          <a:ln w="38100">
            <a:solidFill>
              <a:srgbClr val="0739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181291" y="6316437"/>
            <a:ext cx="923859" cy="184963"/>
          </a:xfrm>
          <a:prstGeom prst="straightConnector1">
            <a:avLst/>
          </a:prstGeom>
          <a:ln w="38100">
            <a:solidFill>
              <a:srgbClr val="0739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05150" y="6317783"/>
            <a:ext cx="23827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b="1">
                <a:solidFill>
                  <a:srgbClr val="073952"/>
                </a:solidFill>
                <a:latin typeface="Garamond" panose="02020404030301010803" pitchFamily="18" charset="0"/>
              </a:rPr>
              <a:t>Efektor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56743" y="1843527"/>
            <a:ext cx="2096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>
                <a:solidFill>
                  <a:srgbClr val="073952"/>
                </a:solidFill>
                <a:latin typeface="Garamond" panose="02020404030301010803" pitchFamily="18" charset="0"/>
              </a:rPr>
              <a:t>Refleksni luk</a:t>
            </a:r>
          </a:p>
        </p:txBody>
      </p:sp>
    </p:spTree>
    <p:extLst>
      <p:ext uri="{BB962C8B-B14F-4D97-AF65-F5344CB8AC3E}">
        <p14:creationId xmlns:p14="http://schemas.microsoft.com/office/powerpoint/2010/main" val="129114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3" grpId="0"/>
      <p:bldP spid="15" grpId="0"/>
      <p:bldP spid="19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866900" y="258520"/>
            <a:ext cx="5419725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Monosinaptički refleksni luk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62125" y="1417062"/>
            <a:ext cx="6796087" cy="5126614"/>
            <a:chOff x="1762125" y="1417062"/>
            <a:chExt cx="6796087" cy="51266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900" y="1417062"/>
              <a:ext cx="5905755" cy="512661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62125" y="4746158"/>
              <a:ext cx="25431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2200" b="1">
                  <a:solidFill>
                    <a:srgbClr val="073952"/>
                  </a:solidFill>
                  <a:latin typeface="Garamond" panose="02020404030301010803" pitchFamily="18" charset="0"/>
                </a:rPr>
                <a:t>Eferentni neuron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15037" y="3660308"/>
              <a:ext cx="25431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2200" b="1">
                  <a:solidFill>
                    <a:srgbClr val="073952"/>
                  </a:solidFill>
                  <a:latin typeface="Garamond" panose="02020404030301010803" pitchFamily="18" charset="0"/>
                </a:rPr>
                <a:t>Aferentni neuron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22258" y="5698658"/>
              <a:ext cx="15881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200" b="1">
                  <a:solidFill>
                    <a:srgbClr val="073952"/>
                  </a:solidFill>
                  <a:latin typeface="Garamond" panose="02020404030301010803" pitchFamily="18" charset="0"/>
                </a:rPr>
                <a:t>Receptor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31610" y="2994806"/>
              <a:ext cx="15881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200" b="1">
                  <a:solidFill>
                    <a:srgbClr val="073952"/>
                  </a:solidFill>
                  <a:latin typeface="Garamond" panose="02020404030301010803" pitchFamily="18" charset="0"/>
                </a:rPr>
                <a:t>Centar</a:t>
              </a:r>
            </a:p>
            <a:p>
              <a:pPr algn="ctr"/>
              <a:r>
                <a:rPr lang="sr-Latn-RS" sz="2200" b="1">
                  <a:solidFill>
                    <a:srgbClr val="073952"/>
                  </a:solidFill>
                  <a:latin typeface="Garamond" panose="02020404030301010803" pitchFamily="18" charset="0"/>
                </a:rPr>
                <a:t>(sinapsa)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816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90" y="703189"/>
            <a:ext cx="3218433" cy="6133813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866900" y="258520"/>
            <a:ext cx="5419725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Polisinaptički refleksni luk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1692538"/>
            <a:ext cx="5643646" cy="4451088"/>
            <a:chOff x="1561820" y="1863987"/>
            <a:chExt cx="6723910" cy="48846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820" y="1863987"/>
              <a:ext cx="6191530" cy="4559879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>
              <a:off x="2305050" y="2333625"/>
              <a:ext cx="800100" cy="552450"/>
            </a:xfrm>
            <a:prstGeom prst="straightConnector1">
              <a:avLst/>
            </a:prstGeom>
            <a:ln w="38100">
              <a:solidFill>
                <a:srgbClr val="07395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60681" y="1882354"/>
              <a:ext cx="1713357" cy="472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200" b="1">
                  <a:solidFill>
                    <a:srgbClr val="073952"/>
                  </a:solidFill>
                  <a:latin typeface="Garamond" panose="02020404030301010803" pitchFamily="18" charset="0"/>
                </a:rPr>
                <a:t>Receptor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51978" y="2512337"/>
              <a:ext cx="3136369" cy="472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200" b="1">
                  <a:solidFill>
                    <a:srgbClr val="073952"/>
                  </a:solidFill>
                  <a:latin typeface="Garamond" panose="02020404030301010803" pitchFamily="18" charset="0"/>
                </a:rPr>
                <a:t>Aferentni neuron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2705100" y="3020758"/>
              <a:ext cx="800100" cy="552450"/>
            </a:xfrm>
            <a:prstGeom prst="straightConnector1">
              <a:avLst/>
            </a:prstGeom>
            <a:ln w="38100">
              <a:solidFill>
                <a:srgbClr val="07395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88347" y="2742985"/>
              <a:ext cx="2197383" cy="844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200" b="1">
                  <a:solidFill>
                    <a:srgbClr val="073952"/>
                  </a:solidFill>
                  <a:latin typeface="Garamond" panose="02020404030301010803" pitchFamily="18" charset="0"/>
                </a:rPr>
                <a:t>Centar</a:t>
              </a:r>
            </a:p>
            <a:p>
              <a:pPr algn="ctr"/>
              <a:r>
                <a:rPr lang="sr-Latn-RS" sz="2200" b="1">
                  <a:solidFill>
                    <a:srgbClr val="073952"/>
                  </a:solidFill>
                  <a:latin typeface="Garamond" panose="02020404030301010803" pitchFamily="18" charset="0"/>
                </a:rPr>
                <a:t>(</a:t>
              </a:r>
              <a:r>
                <a:rPr lang="sr-Latn-RS" sz="2200" b="1">
                  <a:solidFill>
                    <a:srgbClr val="C00000"/>
                  </a:solidFill>
                  <a:latin typeface="Garamond" panose="02020404030301010803" pitchFamily="18" charset="0"/>
                </a:rPr>
                <a:t>interneuron</a:t>
              </a:r>
              <a:r>
                <a:rPr lang="sr-Latn-RS" sz="2200" b="1">
                  <a:solidFill>
                    <a:srgbClr val="073952"/>
                  </a:solidFill>
                  <a:latin typeface="Garamond" panose="02020404030301010803" pitchFamily="18" charset="0"/>
                </a:rPr>
                <a:t>)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5867400" y="3512426"/>
              <a:ext cx="1095375" cy="850024"/>
            </a:xfrm>
            <a:prstGeom prst="straightConnector1">
              <a:avLst/>
            </a:prstGeom>
            <a:ln w="38100">
              <a:solidFill>
                <a:srgbClr val="07395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294878" y="5566055"/>
              <a:ext cx="2965096" cy="472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200" b="1">
                  <a:solidFill>
                    <a:srgbClr val="073952"/>
                  </a:solidFill>
                  <a:latin typeface="Garamond" panose="02020404030301010803" pitchFamily="18" charset="0"/>
                </a:rPr>
                <a:t>Eferentni neuron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3195636" y="4880231"/>
              <a:ext cx="619127" cy="689789"/>
            </a:xfrm>
            <a:prstGeom prst="straightConnector1">
              <a:avLst/>
            </a:prstGeom>
            <a:ln w="38100">
              <a:solidFill>
                <a:srgbClr val="07395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2181291" y="6316437"/>
              <a:ext cx="923859" cy="184963"/>
            </a:xfrm>
            <a:prstGeom prst="straightConnector1">
              <a:avLst/>
            </a:prstGeom>
            <a:ln w="38100">
              <a:solidFill>
                <a:srgbClr val="07395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05150" y="6317783"/>
              <a:ext cx="23827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200" b="1">
                  <a:solidFill>
                    <a:srgbClr val="073952"/>
                  </a:solidFill>
                  <a:latin typeface="Garamond" panose="02020404030301010803" pitchFamily="18" charset="0"/>
                </a:rPr>
                <a:t>Efektor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35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866900" y="258520"/>
            <a:ext cx="5419725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Osobine refleksa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2767" y="2240317"/>
            <a:ext cx="74992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r-Latn-RS" sz="2400" b="1">
                <a:solidFill>
                  <a:srgbClr val="073952"/>
                </a:solidFill>
                <a:latin typeface="Gill Sans Ultra Bold" panose="020B0A02020104020203" pitchFamily="34" charset="0"/>
              </a:rPr>
              <a:t>Vreme centralnog kašnjenja</a:t>
            </a:r>
          </a:p>
          <a:p>
            <a:endParaRPr lang="sr-Latn-RS" sz="2400" b="1">
              <a:solidFill>
                <a:srgbClr val="073952"/>
              </a:solidFill>
              <a:latin typeface="Gill Sans Ultra Bold" panose="020B0A02020104020203" pitchFamily="34" charset="0"/>
            </a:endParaRPr>
          </a:p>
          <a:p>
            <a:r>
              <a:rPr lang="sr-Latn-RS" sz="2400" b="1">
                <a:solidFill>
                  <a:srgbClr val="073952"/>
                </a:solidFill>
                <a:latin typeface="Gill Sans Ultra Bold" panose="020B0A02020104020203" pitchFamily="34" charset="0"/>
              </a:rPr>
              <a:t>2. Sumacija (prostorna i vremenska)</a:t>
            </a:r>
          </a:p>
          <a:p>
            <a:endParaRPr lang="sr-Latn-RS" sz="2400" b="1">
              <a:solidFill>
                <a:srgbClr val="073952"/>
              </a:solidFill>
              <a:latin typeface="Gill Sans Ultra Bold" panose="020B0A02020104020203" pitchFamily="34" charset="0"/>
            </a:endParaRPr>
          </a:p>
          <a:p>
            <a:r>
              <a:rPr lang="sr-Latn-RS" sz="2400" b="1">
                <a:solidFill>
                  <a:srgbClr val="073952"/>
                </a:solidFill>
                <a:latin typeface="Gill Sans Ultra Bold" panose="020B0A02020104020203" pitchFamily="34" charset="0"/>
              </a:rPr>
              <a:t>3. Inhibicija (pre- i postsinaptička)</a:t>
            </a:r>
          </a:p>
          <a:p>
            <a:endParaRPr lang="sr-Latn-RS" sz="2400" b="1">
              <a:solidFill>
                <a:srgbClr val="073952"/>
              </a:solidFill>
              <a:latin typeface="Gill Sans Ultra Bold" panose="020B0A02020104020203" pitchFamily="34" charset="0"/>
            </a:endParaRPr>
          </a:p>
          <a:p>
            <a:r>
              <a:rPr lang="sr-Latn-RS" sz="2400" b="1">
                <a:solidFill>
                  <a:srgbClr val="073952"/>
                </a:solidFill>
                <a:latin typeface="Gill Sans Ultra Bold" panose="020B0A02020104020203" pitchFamily="34" charset="0"/>
              </a:rPr>
              <a:t>4. Iradijacija – širenje refleksa</a:t>
            </a:r>
          </a:p>
        </p:txBody>
      </p:sp>
    </p:spTree>
    <p:extLst>
      <p:ext uri="{BB962C8B-B14F-4D97-AF65-F5344CB8AC3E}">
        <p14:creationId xmlns:p14="http://schemas.microsoft.com/office/powerpoint/2010/main" val="3435610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866900" y="258520"/>
            <a:ext cx="5419725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Spinalna žaba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6" name="Picture 2" descr="D:\ljuba\das\FIZIOLOGIJA\vežbe\2 semsetar\misici2\fro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590" y="923907"/>
            <a:ext cx="6143668" cy="584672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43028" y="2566980"/>
            <a:ext cx="3357586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57540" y="5495938"/>
            <a:ext cx="1652598" cy="581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57738" y="3424236"/>
            <a:ext cx="1652598" cy="581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8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866900" y="258520"/>
            <a:ext cx="5419725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Građa</a:t>
            </a:r>
            <a:r>
              <a:rPr kumimoji="0" lang="sr-Latn-R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ćelijske membrane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8574"/>
            <a:ext cx="9144000" cy="2653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1177" y="1135354"/>
            <a:ext cx="205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>
                <a:solidFill>
                  <a:srgbClr val="073952"/>
                </a:solidFill>
                <a:latin typeface="Garamond" panose="02020404030301010803" pitchFamily="18" charset="0"/>
              </a:rPr>
              <a:t>Fosfolipidi</a:t>
            </a:r>
            <a:endParaRPr lang="sr-Latn-RS" sz="2400" b="1">
              <a:solidFill>
                <a:srgbClr val="073952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0528" y="4655084"/>
            <a:ext cx="1767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>
                <a:solidFill>
                  <a:srgbClr val="073952"/>
                </a:solidFill>
                <a:latin typeface="Garamond" panose="02020404030301010803" pitchFamily="18" charset="0"/>
              </a:rPr>
              <a:t>Proteini</a:t>
            </a:r>
            <a:endParaRPr lang="sr-Latn-RS" sz="2400" b="1">
              <a:solidFill>
                <a:srgbClr val="073952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587" y="5178304"/>
            <a:ext cx="3616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Transportni (kanali i nosači)</a:t>
            </a:r>
          </a:p>
          <a:p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   Receptori</a:t>
            </a:r>
          </a:p>
          <a:p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      Enzimi</a:t>
            </a:r>
          </a:p>
          <a:p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          Strukturni</a:t>
            </a:r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4655976" y="1658574"/>
            <a:ext cx="724678" cy="720732"/>
          </a:xfrm>
          <a:prstGeom prst="straightConnector1">
            <a:avLst/>
          </a:prstGeom>
          <a:ln w="28575">
            <a:solidFill>
              <a:srgbClr val="0739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5380654" y="1658574"/>
            <a:ext cx="0" cy="823369"/>
          </a:xfrm>
          <a:prstGeom prst="straightConnector1">
            <a:avLst/>
          </a:prstGeom>
          <a:ln w="28575">
            <a:solidFill>
              <a:srgbClr val="0739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80654" y="1658574"/>
            <a:ext cx="656252" cy="720732"/>
          </a:xfrm>
          <a:prstGeom prst="straightConnector1">
            <a:avLst/>
          </a:prstGeom>
          <a:ln w="28575">
            <a:solidFill>
              <a:srgbClr val="0739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</p:cNvCxnSpPr>
          <p:nvPr/>
        </p:nvCxnSpPr>
        <p:spPr>
          <a:xfrm flipH="1" flipV="1">
            <a:off x="2736850" y="4210050"/>
            <a:ext cx="1197268" cy="445034"/>
          </a:xfrm>
          <a:prstGeom prst="straightConnector1">
            <a:avLst/>
          </a:prstGeom>
          <a:ln w="28575">
            <a:solidFill>
              <a:srgbClr val="0739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0"/>
          </p:cNvCxnSpPr>
          <p:nvPr/>
        </p:nvCxnSpPr>
        <p:spPr>
          <a:xfrm flipV="1">
            <a:off x="3934118" y="3956050"/>
            <a:ext cx="883589" cy="699034"/>
          </a:xfrm>
          <a:prstGeom prst="straightConnector1">
            <a:avLst/>
          </a:prstGeom>
          <a:ln w="28575">
            <a:solidFill>
              <a:srgbClr val="0739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24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866900" y="258520"/>
            <a:ext cx="5419725" cy="96068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Vreme centralnog kašnjenja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3200">
                <a:solidFill>
                  <a:prstClr val="white"/>
                </a:solidFill>
                <a:latin typeface="Garamond" pitchFamily="18" charset="0"/>
              </a:rPr>
              <a:t>(sinaptičko zadržavanje)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19249" y="2042202"/>
            <a:ext cx="5915025" cy="4729377"/>
            <a:chOff x="1504949" y="1823127"/>
            <a:chExt cx="5915025" cy="47293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949" y="1823127"/>
              <a:ext cx="5915025" cy="4729377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4848225" y="3438525"/>
              <a:ext cx="895350" cy="1924050"/>
            </a:xfrm>
            <a:prstGeom prst="ellipse">
              <a:avLst/>
            </a:prstGeom>
            <a:noFill/>
            <a:ln w="57150">
              <a:solidFill>
                <a:srgbClr val="8B0F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14675" y="1399868"/>
            <a:ext cx="918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073952"/>
                </a:solidFill>
                <a:latin typeface="Gill Sans Ultra Bold" panose="020B0A02020104020203" pitchFamily="34" charset="0"/>
              </a:rPr>
              <a:t>Monosinaptički vs. polisinaptički refleksni luk?</a:t>
            </a:r>
          </a:p>
        </p:txBody>
      </p:sp>
    </p:spTree>
    <p:extLst>
      <p:ext uri="{BB962C8B-B14F-4D97-AF65-F5344CB8AC3E}">
        <p14:creationId xmlns:p14="http://schemas.microsoft.com/office/powerpoint/2010/main" val="46033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866900" y="258520"/>
            <a:ext cx="5419725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Vreme centralnog kašnjenja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41" y="1269454"/>
            <a:ext cx="2209992" cy="3414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4" y="1269454"/>
            <a:ext cx="2505530" cy="2505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92" y="4683510"/>
            <a:ext cx="1979141" cy="18588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3391" y="5382094"/>
            <a:ext cx="254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Rastvor kiseline</a:t>
            </a:r>
          </a:p>
        </p:txBody>
      </p:sp>
    </p:spTree>
    <p:extLst>
      <p:ext uri="{BB962C8B-B14F-4D97-AF65-F5344CB8AC3E}">
        <p14:creationId xmlns:p14="http://schemas.microsoft.com/office/powerpoint/2010/main" val="2050538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3241" y="2072315"/>
            <a:ext cx="7426368" cy="3297729"/>
            <a:chOff x="853241" y="988581"/>
            <a:chExt cx="7426368" cy="32977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1" y="1188636"/>
              <a:ext cx="7426368" cy="260231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53241" y="988581"/>
              <a:ext cx="27662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>
                  <a:solidFill>
                    <a:srgbClr val="6AA7CC"/>
                  </a:solidFill>
                  <a:latin typeface="Garamond" panose="02020404030301010803" pitchFamily="18" charset="0"/>
                </a:rPr>
                <a:t>Presinaptički neuron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29941" y="988581"/>
              <a:ext cx="27662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>
                  <a:solidFill>
                    <a:srgbClr val="52C67E"/>
                  </a:solidFill>
                  <a:latin typeface="Garamond" panose="02020404030301010803" pitchFamily="18" charset="0"/>
                </a:rPr>
                <a:t>Postsinaptički neuron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228162" y="3886200"/>
              <a:ext cx="2676525" cy="0"/>
            </a:xfrm>
            <a:prstGeom prst="straightConnector1">
              <a:avLst/>
            </a:prstGeom>
            <a:ln w="38100">
              <a:solidFill>
                <a:srgbClr val="07395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7105" y="3886200"/>
              <a:ext cx="3218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>
                  <a:solidFill>
                    <a:srgbClr val="073952"/>
                  </a:solidFill>
                  <a:latin typeface="Garamond" panose="02020404030301010803" pitchFamily="18" charset="0"/>
                </a:rPr>
                <a:t>Pravac provođenja impulsa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5321" y="-959787"/>
            <a:ext cx="5963946" cy="91545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639" y="5074739"/>
            <a:ext cx="2760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rgbClr val="C00000"/>
                </a:solidFill>
                <a:latin typeface="Garamond" panose="02020404030301010803" pitchFamily="18" charset="0"/>
              </a:rPr>
              <a:t>EPSP – ekscitacijski postsinaptički potencijal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694986" y="258520"/>
            <a:ext cx="5742878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Sumacija </a:t>
            </a:r>
            <a:r>
              <a:rPr kumimoji="0" lang="sr-Latn-RS" sz="32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(vremenska i prostorna)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638" y="5847836"/>
            <a:ext cx="2760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rgbClr val="C00000"/>
                </a:solidFill>
                <a:latin typeface="Garamond" panose="02020404030301010803" pitchFamily="18" charset="0"/>
              </a:rPr>
              <a:t>IPSP – inhibicijski postsinaptički potencijal</a:t>
            </a:r>
          </a:p>
        </p:txBody>
      </p:sp>
    </p:spTree>
    <p:extLst>
      <p:ext uri="{BB962C8B-B14F-4D97-AF65-F5344CB8AC3E}">
        <p14:creationId xmlns:p14="http://schemas.microsoft.com/office/powerpoint/2010/main" val="118193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694986" y="258520"/>
            <a:ext cx="5742878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Sumacija </a:t>
            </a:r>
            <a:r>
              <a:rPr kumimoji="0" lang="sr-Latn-RS" sz="32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(vremenska i prostorna)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9" y="889960"/>
            <a:ext cx="3741420" cy="5814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23" y="2236471"/>
            <a:ext cx="4937018" cy="3551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0532" y="5147398"/>
            <a:ext cx="135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073952"/>
                </a:solidFill>
                <a:latin typeface="Garamond" panose="02020404030301010803" pitchFamily="18" charset="0"/>
              </a:rPr>
              <a:t>Telo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6766" y="5147397"/>
            <a:ext cx="1354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073952"/>
                </a:solidFill>
                <a:latin typeface="Garamond" panose="02020404030301010803" pitchFamily="18" charset="0"/>
              </a:rPr>
              <a:t>Inicijalni segment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6766" y="3241181"/>
            <a:ext cx="135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073952"/>
                </a:solidFill>
                <a:latin typeface="Garamond" panose="02020404030301010803" pitchFamily="18" charset="0"/>
              </a:rPr>
              <a:t>Sinapsa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718" y="2173738"/>
            <a:ext cx="135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>
                <a:solidFill>
                  <a:srgbClr val="073952"/>
                </a:solidFill>
                <a:latin typeface="Garamond" panose="02020404030301010803" pitchFamily="18" charset="0"/>
              </a:rPr>
              <a:t>Prag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511712" y="2173737"/>
            <a:ext cx="135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>
                <a:solidFill>
                  <a:srgbClr val="073952"/>
                </a:solidFill>
                <a:latin typeface="Garamond" panose="02020404030301010803" pitchFamily="18" charset="0"/>
              </a:rPr>
              <a:t>MP (mV)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511713" y="4947342"/>
            <a:ext cx="135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>
                <a:solidFill>
                  <a:srgbClr val="073952"/>
                </a:solidFill>
                <a:latin typeface="Garamond" panose="02020404030301010803" pitchFamily="18" charset="0"/>
              </a:rPr>
              <a:t>MP (mV)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3999" y="3396880"/>
            <a:ext cx="953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>
                <a:solidFill>
                  <a:srgbClr val="073952"/>
                </a:solidFill>
                <a:latin typeface="Garamond" panose="02020404030301010803" pitchFamily="18" charset="0"/>
              </a:rPr>
              <a:t>Vreme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23999" y="6303910"/>
            <a:ext cx="953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>
                <a:solidFill>
                  <a:srgbClr val="073952"/>
                </a:solidFill>
                <a:latin typeface="Garamond" panose="02020404030301010803" pitchFamily="18" charset="0"/>
              </a:rPr>
              <a:t>Vreme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7549" y="5587427"/>
            <a:ext cx="135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>
                <a:solidFill>
                  <a:srgbClr val="C00000"/>
                </a:solidFill>
                <a:latin typeface="Garamond" panose="02020404030301010803" pitchFamily="18" charset="0"/>
              </a:rPr>
              <a:t>EPSP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77929" y="6076434"/>
            <a:ext cx="5207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EPSP - ekscitacijski postsinaptički potencijal</a:t>
            </a:r>
          </a:p>
        </p:txBody>
      </p:sp>
    </p:spTree>
    <p:extLst>
      <p:ext uri="{BB962C8B-B14F-4D97-AF65-F5344CB8AC3E}">
        <p14:creationId xmlns:p14="http://schemas.microsoft.com/office/powerpoint/2010/main" val="438680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694986" y="258520"/>
            <a:ext cx="5742878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Sumacija </a:t>
            </a:r>
            <a:r>
              <a:rPr kumimoji="0" lang="sr-Latn-RS" sz="32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(prostorna)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41" y="1269454"/>
            <a:ext cx="2209992" cy="3414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4" y="1269454"/>
            <a:ext cx="2505530" cy="2505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92" y="4683510"/>
            <a:ext cx="1979141" cy="18588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5891" y="4925862"/>
            <a:ext cx="38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H</a:t>
            </a:r>
            <a:r>
              <a:rPr lang="sr-Latn-RS">
                <a:solidFill>
                  <a:srgbClr val="073952"/>
                </a:solidFill>
                <a:latin typeface="Garamond" panose="02020404030301010803" pitchFamily="18" charset="0"/>
              </a:rPr>
              <a:t>2</a:t>
            </a:r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SO</a:t>
            </a:r>
            <a:r>
              <a:rPr lang="sr-Latn-RS">
                <a:solidFill>
                  <a:srgbClr val="073952"/>
                </a:solidFill>
                <a:latin typeface="Garamond" panose="02020404030301010803" pitchFamily="18" charset="0"/>
              </a:rPr>
              <a:t>4</a:t>
            </a:r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 (0,5 %)</a:t>
            </a:r>
          </a:p>
          <a:p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1 prst – nema reakcije</a:t>
            </a:r>
          </a:p>
          <a:p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Celo stopalo – fleksija noge</a:t>
            </a:r>
          </a:p>
        </p:txBody>
      </p:sp>
    </p:spTree>
    <p:extLst>
      <p:ext uri="{BB962C8B-B14F-4D97-AF65-F5344CB8AC3E}">
        <p14:creationId xmlns:p14="http://schemas.microsoft.com/office/powerpoint/2010/main" val="564150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694986" y="258520"/>
            <a:ext cx="5742878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Sumacija </a:t>
            </a:r>
            <a:r>
              <a:rPr kumimoji="0" lang="sr-Latn-RS" sz="32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(vremenska)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068" y="1269454"/>
            <a:ext cx="2209992" cy="3414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4" y="1269454"/>
            <a:ext cx="2505530" cy="2505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19" y="4683510"/>
            <a:ext cx="1979141" cy="18588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224" y="4268011"/>
            <a:ext cx="4257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073952"/>
                </a:solidFill>
                <a:latin typeface="Garamond" panose="02020404030301010803" pitchFamily="18" charset="0"/>
              </a:rPr>
              <a:t>H</a:t>
            </a:r>
            <a:r>
              <a:rPr lang="sr-Latn-RS" dirty="0">
                <a:solidFill>
                  <a:srgbClr val="073952"/>
                </a:solidFill>
                <a:latin typeface="Garamond" panose="02020404030301010803" pitchFamily="18" charset="0"/>
              </a:rPr>
              <a:t>2</a:t>
            </a:r>
            <a:r>
              <a:rPr lang="sr-Latn-RS" sz="2400" dirty="0">
                <a:solidFill>
                  <a:srgbClr val="073952"/>
                </a:solidFill>
                <a:latin typeface="Garamond" panose="02020404030301010803" pitchFamily="18" charset="0"/>
              </a:rPr>
              <a:t>SO</a:t>
            </a:r>
            <a:r>
              <a:rPr lang="sr-Latn-RS" dirty="0">
                <a:solidFill>
                  <a:srgbClr val="073952"/>
                </a:solidFill>
                <a:latin typeface="Garamond" panose="02020404030301010803" pitchFamily="18" charset="0"/>
              </a:rPr>
              <a:t>4</a:t>
            </a:r>
            <a:r>
              <a:rPr lang="sr-Latn-RS" sz="2400" dirty="0">
                <a:solidFill>
                  <a:srgbClr val="073952"/>
                </a:solidFill>
                <a:latin typeface="Garamond" panose="02020404030301010803" pitchFamily="18" charset="0"/>
              </a:rPr>
              <a:t> (0,5 %)</a:t>
            </a:r>
          </a:p>
          <a:p>
            <a:r>
              <a:rPr lang="sr-Latn-RS" sz="2400" dirty="0">
                <a:solidFill>
                  <a:srgbClr val="073952"/>
                </a:solidFill>
                <a:latin typeface="Garamond" panose="02020404030301010803" pitchFamily="18" charset="0"/>
              </a:rPr>
              <a:t>Celo stopalo – sporija reakcija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224" y="5197427"/>
            <a:ext cx="4257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H</a:t>
            </a:r>
            <a:r>
              <a:rPr lang="sr-Latn-RS">
                <a:solidFill>
                  <a:srgbClr val="073952"/>
                </a:solidFill>
                <a:latin typeface="Garamond" panose="02020404030301010803" pitchFamily="18" charset="0"/>
              </a:rPr>
              <a:t>2</a:t>
            </a:r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SO</a:t>
            </a:r>
            <a:r>
              <a:rPr lang="sr-Latn-RS">
                <a:solidFill>
                  <a:srgbClr val="073952"/>
                </a:solidFill>
                <a:latin typeface="Garamond" panose="02020404030301010803" pitchFamily="18" charset="0"/>
              </a:rPr>
              <a:t>4</a:t>
            </a:r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 (1 %)</a:t>
            </a:r>
          </a:p>
          <a:p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Celo stopalo – brža reakcija</a:t>
            </a:r>
          </a:p>
        </p:txBody>
      </p:sp>
    </p:spTree>
    <p:extLst>
      <p:ext uri="{BB962C8B-B14F-4D97-AF65-F5344CB8AC3E}">
        <p14:creationId xmlns:p14="http://schemas.microsoft.com/office/powerpoint/2010/main" val="1693295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045358" y="0"/>
            <a:ext cx="2114097" cy="7039820"/>
            <a:chOff x="1204782" y="-78155"/>
            <a:chExt cx="2114097" cy="7039820"/>
          </a:xfrm>
        </p:grpSpPr>
        <p:sp>
          <p:nvSpPr>
            <p:cNvPr id="6" name="Freeform 5"/>
            <p:cNvSpPr/>
            <p:nvPr/>
          </p:nvSpPr>
          <p:spPr>
            <a:xfrm rot="597872">
              <a:off x="1204782" y="4643578"/>
              <a:ext cx="2021923" cy="2318087"/>
            </a:xfrm>
            <a:custGeom>
              <a:avLst/>
              <a:gdLst>
                <a:gd name="connsiteX0" fmla="*/ 937020 w 2014686"/>
                <a:gd name="connsiteY0" fmla="*/ 37312 h 2329679"/>
                <a:gd name="connsiteX1" fmla="*/ 2012187 w 2014686"/>
                <a:gd name="connsiteY1" fmla="*/ 261042 h 2329679"/>
                <a:gd name="connsiteX2" fmla="*/ 1463270 w 2014686"/>
                <a:gd name="connsiteY2" fmla="*/ 737679 h 2329679"/>
                <a:gd name="connsiteX3" fmla="*/ 1449704 w 2014686"/>
                <a:gd name="connsiteY3" fmla="*/ 741830 h 2329679"/>
                <a:gd name="connsiteX4" fmla="*/ 1300245 w 2014686"/>
                <a:gd name="connsiteY4" fmla="*/ 2329679 h 2329679"/>
                <a:gd name="connsiteX5" fmla="*/ 812565 w 2014686"/>
                <a:gd name="connsiteY5" fmla="*/ 2329679 h 2329679"/>
                <a:gd name="connsiteX6" fmla="*/ 675632 w 2014686"/>
                <a:gd name="connsiteY6" fmla="*/ 874903 h 2329679"/>
                <a:gd name="connsiteX7" fmla="*/ 503838 w 2014686"/>
                <a:gd name="connsiteY7" fmla="*/ 868197 h 2329679"/>
                <a:gd name="connsiteX8" fmla="*/ 2499 w 2014686"/>
                <a:gd name="connsiteY8" fmla="*/ 614121 h 2329679"/>
                <a:gd name="connsiteX9" fmla="*/ 937020 w 2014686"/>
                <a:gd name="connsiteY9" fmla="*/ 37312 h 2329679"/>
                <a:gd name="connsiteX0" fmla="*/ 937020 w 2014686"/>
                <a:gd name="connsiteY0" fmla="*/ 37312 h 2329679"/>
                <a:gd name="connsiteX1" fmla="*/ 2012187 w 2014686"/>
                <a:gd name="connsiteY1" fmla="*/ 261042 h 2329679"/>
                <a:gd name="connsiteX2" fmla="*/ 1463270 w 2014686"/>
                <a:gd name="connsiteY2" fmla="*/ 737679 h 2329679"/>
                <a:gd name="connsiteX3" fmla="*/ 1449704 w 2014686"/>
                <a:gd name="connsiteY3" fmla="*/ 741830 h 2329679"/>
                <a:gd name="connsiteX4" fmla="*/ 1300245 w 2014686"/>
                <a:gd name="connsiteY4" fmla="*/ 2329679 h 2329679"/>
                <a:gd name="connsiteX5" fmla="*/ 812565 w 2014686"/>
                <a:gd name="connsiteY5" fmla="*/ 2329679 h 2329679"/>
                <a:gd name="connsiteX6" fmla="*/ 626225 w 2014686"/>
                <a:gd name="connsiteY6" fmla="*/ 1096071 h 2329679"/>
                <a:gd name="connsiteX7" fmla="*/ 503838 w 2014686"/>
                <a:gd name="connsiteY7" fmla="*/ 868197 h 2329679"/>
                <a:gd name="connsiteX8" fmla="*/ 2499 w 2014686"/>
                <a:gd name="connsiteY8" fmla="*/ 614121 h 2329679"/>
                <a:gd name="connsiteX9" fmla="*/ 937020 w 2014686"/>
                <a:gd name="connsiteY9" fmla="*/ 37312 h 2329679"/>
                <a:gd name="connsiteX0" fmla="*/ 937020 w 2014686"/>
                <a:gd name="connsiteY0" fmla="*/ 37312 h 2329679"/>
                <a:gd name="connsiteX1" fmla="*/ 2012187 w 2014686"/>
                <a:gd name="connsiteY1" fmla="*/ 261042 h 2329679"/>
                <a:gd name="connsiteX2" fmla="*/ 1463270 w 2014686"/>
                <a:gd name="connsiteY2" fmla="*/ 737679 h 2329679"/>
                <a:gd name="connsiteX3" fmla="*/ 1449704 w 2014686"/>
                <a:gd name="connsiteY3" fmla="*/ 741830 h 2329679"/>
                <a:gd name="connsiteX4" fmla="*/ 1300245 w 2014686"/>
                <a:gd name="connsiteY4" fmla="*/ 2329679 h 2329679"/>
                <a:gd name="connsiteX5" fmla="*/ 812565 w 2014686"/>
                <a:gd name="connsiteY5" fmla="*/ 2329679 h 2329679"/>
                <a:gd name="connsiteX6" fmla="*/ 626225 w 2014686"/>
                <a:gd name="connsiteY6" fmla="*/ 1096071 h 2329679"/>
                <a:gd name="connsiteX7" fmla="*/ 503838 w 2014686"/>
                <a:gd name="connsiteY7" fmla="*/ 868197 h 2329679"/>
                <a:gd name="connsiteX8" fmla="*/ 2499 w 2014686"/>
                <a:gd name="connsiteY8" fmla="*/ 614121 h 2329679"/>
                <a:gd name="connsiteX9" fmla="*/ 937020 w 2014686"/>
                <a:gd name="connsiteY9" fmla="*/ 37312 h 2329679"/>
                <a:gd name="connsiteX0" fmla="*/ 937020 w 2014686"/>
                <a:gd name="connsiteY0" fmla="*/ 37312 h 2329679"/>
                <a:gd name="connsiteX1" fmla="*/ 2012187 w 2014686"/>
                <a:gd name="connsiteY1" fmla="*/ 261042 h 2329679"/>
                <a:gd name="connsiteX2" fmla="*/ 1463270 w 2014686"/>
                <a:gd name="connsiteY2" fmla="*/ 737679 h 2329679"/>
                <a:gd name="connsiteX3" fmla="*/ 1429147 w 2014686"/>
                <a:gd name="connsiteY3" fmla="*/ 921143 h 2329679"/>
                <a:gd name="connsiteX4" fmla="*/ 1300245 w 2014686"/>
                <a:gd name="connsiteY4" fmla="*/ 2329679 h 2329679"/>
                <a:gd name="connsiteX5" fmla="*/ 812565 w 2014686"/>
                <a:gd name="connsiteY5" fmla="*/ 2329679 h 2329679"/>
                <a:gd name="connsiteX6" fmla="*/ 626225 w 2014686"/>
                <a:gd name="connsiteY6" fmla="*/ 1096071 h 2329679"/>
                <a:gd name="connsiteX7" fmla="*/ 503838 w 2014686"/>
                <a:gd name="connsiteY7" fmla="*/ 868197 h 2329679"/>
                <a:gd name="connsiteX8" fmla="*/ 2499 w 2014686"/>
                <a:gd name="connsiteY8" fmla="*/ 614121 h 2329679"/>
                <a:gd name="connsiteX9" fmla="*/ 937020 w 2014686"/>
                <a:gd name="connsiteY9" fmla="*/ 37312 h 2329679"/>
                <a:gd name="connsiteX0" fmla="*/ 937020 w 2013463"/>
                <a:gd name="connsiteY0" fmla="*/ 37312 h 2329679"/>
                <a:gd name="connsiteX1" fmla="*/ 2012187 w 2013463"/>
                <a:gd name="connsiteY1" fmla="*/ 261042 h 2329679"/>
                <a:gd name="connsiteX2" fmla="*/ 1463270 w 2013463"/>
                <a:gd name="connsiteY2" fmla="*/ 737679 h 2329679"/>
                <a:gd name="connsiteX3" fmla="*/ 1429147 w 2013463"/>
                <a:gd name="connsiteY3" fmla="*/ 921143 h 2329679"/>
                <a:gd name="connsiteX4" fmla="*/ 1300245 w 2013463"/>
                <a:gd name="connsiteY4" fmla="*/ 2329679 h 2329679"/>
                <a:gd name="connsiteX5" fmla="*/ 812565 w 2013463"/>
                <a:gd name="connsiteY5" fmla="*/ 2329679 h 2329679"/>
                <a:gd name="connsiteX6" fmla="*/ 626225 w 2013463"/>
                <a:gd name="connsiteY6" fmla="*/ 1096071 h 2329679"/>
                <a:gd name="connsiteX7" fmla="*/ 503838 w 2013463"/>
                <a:gd name="connsiteY7" fmla="*/ 868197 h 2329679"/>
                <a:gd name="connsiteX8" fmla="*/ 2499 w 2013463"/>
                <a:gd name="connsiteY8" fmla="*/ 614121 h 2329679"/>
                <a:gd name="connsiteX9" fmla="*/ 937020 w 2013463"/>
                <a:gd name="connsiteY9" fmla="*/ 37312 h 2329679"/>
                <a:gd name="connsiteX0" fmla="*/ 937020 w 2021923"/>
                <a:gd name="connsiteY0" fmla="*/ 25720 h 2318087"/>
                <a:gd name="connsiteX1" fmla="*/ 2012187 w 2021923"/>
                <a:gd name="connsiteY1" fmla="*/ 249450 h 2318087"/>
                <a:gd name="connsiteX2" fmla="*/ 1465119 w 2021923"/>
                <a:gd name="connsiteY2" fmla="*/ 736609 h 2318087"/>
                <a:gd name="connsiteX3" fmla="*/ 1429147 w 2021923"/>
                <a:gd name="connsiteY3" fmla="*/ 909551 h 2318087"/>
                <a:gd name="connsiteX4" fmla="*/ 1300245 w 2021923"/>
                <a:gd name="connsiteY4" fmla="*/ 2318087 h 2318087"/>
                <a:gd name="connsiteX5" fmla="*/ 812565 w 2021923"/>
                <a:gd name="connsiteY5" fmla="*/ 2318087 h 2318087"/>
                <a:gd name="connsiteX6" fmla="*/ 626225 w 2021923"/>
                <a:gd name="connsiteY6" fmla="*/ 1084479 h 2318087"/>
                <a:gd name="connsiteX7" fmla="*/ 503838 w 2021923"/>
                <a:gd name="connsiteY7" fmla="*/ 856605 h 2318087"/>
                <a:gd name="connsiteX8" fmla="*/ 2499 w 2021923"/>
                <a:gd name="connsiteY8" fmla="*/ 602529 h 2318087"/>
                <a:gd name="connsiteX9" fmla="*/ 937020 w 2021923"/>
                <a:gd name="connsiteY9" fmla="*/ 25720 h 2318087"/>
                <a:gd name="connsiteX0" fmla="*/ 937020 w 2021923"/>
                <a:gd name="connsiteY0" fmla="*/ 25720 h 2318087"/>
                <a:gd name="connsiteX1" fmla="*/ 2012187 w 2021923"/>
                <a:gd name="connsiteY1" fmla="*/ 249450 h 2318087"/>
                <a:gd name="connsiteX2" fmla="*/ 1465119 w 2021923"/>
                <a:gd name="connsiteY2" fmla="*/ 736609 h 2318087"/>
                <a:gd name="connsiteX3" fmla="*/ 1429147 w 2021923"/>
                <a:gd name="connsiteY3" fmla="*/ 909551 h 2318087"/>
                <a:gd name="connsiteX4" fmla="*/ 1300245 w 2021923"/>
                <a:gd name="connsiteY4" fmla="*/ 2318087 h 2318087"/>
                <a:gd name="connsiteX5" fmla="*/ 812565 w 2021923"/>
                <a:gd name="connsiteY5" fmla="*/ 2318087 h 2318087"/>
                <a:gd name="connsiteX6" fmla="*/ 626225 w 2021923"/>
                <a:gd name="connsiteY6" fmla="*/ 1084479 h 2318087"/>
                <a:gd name="connsiteX7" fmla="*/ 503838 w 2021923"/>
                <a:gd name="connsiteY7" fmla="*/ 856605 h 2318087"/>
                <a:gd name="connsiteX8" fmla="*/ 2499 w 2021923"/>
                <a:gd name="connsiteY8" fmla="*/ 602529 h 2318087"/>
                <a:gd name="connsiteX9" fmla="*/ 937020 w 2021923"/>
                <a:gd name="connsiteY9" fmla="*/ 25720 h 2318087"/>
                <a:gd name="connsiteX0" fmla="*/ 937020 w 2021923"/>
                <a:gd name="connsiteY0" fmla="*/ 25720 h 2318087"/>
                <a:gd name="connsiteX1" fmla="*/ 2012187 w 2021923"/>
                <a:gd name="connsiteY1" fmla="*/ 249450 h 2318087"/>
                <a:gd name="connsiteX2" fmla="*/ 1465119 w 2021923"/>
                <a:gd name="connsiteY2" fmla="*/ 736609 h 2318087"/>
                <a:gd name="connsiteX3" fmla="*/ 1417005 w 2021923"/>
                <a:gd name="connsiteY3" fmla="*/ 926868 h 2318087"/>
                <a:gd name="connsiteX4" fmla="*/ 1300245 w 2021923"/>
                <a:gd name="connsiteY4" fmla="*/ 2318087 h 2318087"/>
                <a:gd name="connsiteX5" fmla="*/ 812565 w 2021923"/>
                <a:gd name="connsiteY5" fmla="*/ 2318087 h 2318087"/>
                <a:gd name="connsiteX6" fmla="*/ 626225 w 2021923"/>
                <a:gd name="connsiteY6" fmla="*/ 1084479 h 2318087"/>
                <a:gd name="connsiteX7" fmla="*/ 503838 w 2021923"/>
                <a:gd name="connsiteY7" fmla="*/ 856605 h 2318087"/>
                <a:gd name="connsiteX8" fmla="*/ 2499 w 2021923"/>
                <a:gd name="connsiteY8" fmla="*/ 602529 h 2318087"/>
                <a:gd name="connsiteX9" fmla="*/ 937020 w 2021923"/>
                <a:gd name="connsiteY9" fmla="*/ 25720 h 231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1923" h="2318087">
                  <a:moveTo>
                    <a:pt x="937020" y="25720"/>
                  </a:moveTo>
                  <a:cubicBezTo>
                    <a:pt x="1491980" y="-71780"/>
                    <a:pt x="1924171" y="130969"/>
                    <a:pt x="2012187" y="249450"/>
                  </a:cubicBezTo>
                  <a:cubicBezTo>
                    <a:pt x="2100203" y="367931"/>
                    <a:pt x="1565207" y="634693"/>
                    <a:pt x="1465119" y="736609"/>
                  </a:cubicBezTo>
                  <a:cubicBezTo>
                    <a:pt x="1419091" y="798067"/>
                    <a:pt x="1428996" y="869221"/>
                    <a:pt x="1417005" y="926868"/>
                  </a:cubicBezTo>
                  <a:lnTo>
                    <a:pt x="1300245" y="2318087"/>
                  </a:lnTo>
                  <a:lnTo>
                    <a:pt x="812565" y="2318087"/>
                  </a:lnTo>
                  <a:lnTo>
                    <a:pt x="626225" y="1084479"/>
                  </a:lnTo>
                  <a:cubicBezTo>
                    <a:pt x="579821" y="958863"/>
                    <a:pt x="561103" y="858840"/>
                    <a:pt x="503838" y="856605"/>
                  </a:cubicBezTo>
                  <a:cubicBezTo>
                    <a:pt x="223910" y="831633"/>
                    <a:pt x="26773" y="740694"/>
                    <a:pt x="2499" y="602529"/>
                  </a:cubicBezTo>
                  <a:cubicBezTo>
                    <a:pt x="-36339" y="381466"/>
                    <a:pt x="382060" y="123220"/>
                    <a:pt x="937020" y="25720"/>
                  </a:cubicBezTo>
                  <a:close/>
                </a:path>
              </a:pathLst>
            </a:custGeom>
            <a:solidFill>
              <a:srgbClr val="F7ADCE"/>
            </a:solidFill>
            <a:ln w="28575">
              <a:solidFill>
                <a:srgbClr val="EF5B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33771" y="-78155"/>
              <a:ext cx="1985108" cy="4584364"/>
            </a:xfrm>
            <a:custGeom>
              <a:avLst/>
              <a:gdLst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57095 w 1985108"/>
                <a:gd name="connsiteY3" fmla="*/ 4193756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688470 w 1985108"/>
                <a:gd name="connsiteY9" fmla="*/ 4196221 h 4584364"/>
                <a:gd name="connsiteX10" fmla="*/ 780004 w 1985108"/>
                <a:gd name="connsiteY10" fmla="*/ 3711261 h 4584364"/>
                <a:gd name="connsiteX11" fmla="*/ 777561 w 1985108"/>
                <a:gd name="connsiteY11" fmla="*/ 3711261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57095 w 1985108"/>
                <a:gd name="connsiteY3" fmla="*/ 4193756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685748 w 1985108"/>
                <a:gd name="connsiteY9" fmla="*/ 4049264 h 4584364"/>
                <a:gd name="connsiteX10" fmla="*/ 780004 w 1985108"/>
                <a:gd name="connsiteY10" fmla="*/ 3711261 h 4584364"/>
                <a:gd name="connsiteX11" fmla="*/ 777561 w 1985108"/>
                <a:gd name="connsiteY11" fmla="*/ 37112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57095 w 1985108"/>
                <a:gd name="connsiteY3" fmla="*/ 4193756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685748 w 1985108"/>
                <a:gd name="connsiteY9" fmla="*/ 4049264 h 4584364"/>
                <a:gd name="connsiteX10" fmla="*/ 780004 w 1985108"/>
                <a:gd name="connsiteY10" fmla="*/ 3711261 h 4584364"/>
                <a:gd name="connsiteX11" fmla="*/ 777561 w 1985108"/>
                <a:gd name="connsiteY11" fmla="*/ 37112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57095 w 1985108"/>
                <a:gd name="connsiteY3" fmla="*/ 4193756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685748 w 1985108"/>
                <a:gd name="connsiteY9" fmla="*/ 4049264 h 4584364"/>
                <a:gd name="connsiteX10" fmla="*/ 780004 w 1985108"/>
                <a:gd name="connsiteY10" fmla="*/ 3711261 h 4584364"/>
                <a:gd name="connsiteX11" fmla="*/ 777561 w 1985108"/>
                <a:gd name="connsiteY11" fmla="*/ 37112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57095 w 1985108"/>
                <a:gd name="connsiteY3" fmla="*/ 4193756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777561 w 1985108"/>
                <a:gd name="connsiteY11" fmla="*/ 37112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57095 w 1985108"/>
                <a:gd name="connsiteY3" fmla="*/ 4193756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804775 w 1985108"/>
                <a:gd name="connsiteY11" fmla="*/ 35207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13552 w 1985108"/>
                <a:gd name="connsiteY3" fmla="*/ 4057685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804775 w 1985108"/>
                <a:gd name="connsiteY11" fmla="*/ 35207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13552 w 1985108"/>
                <a:gd name="connsiteY3" fmla="*/ 4057685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804775 w 1985108"/>
                <a:gd name="connsiteY11" fmla="*/ 35207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13552 w 1985108"/>
                <a:gd name="connsiteY3" fmla="*/ 4057685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804775 w 1985108"/>
                <a:gd name="connsiteY11" fmla="*/ 35207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13552 w 1985108"/>
                <a:gd name="connsiteY3" fmla="*/ 4057685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804775 w 1985108"/>
                <a:gd name="connsiteY11" fmla="*/ 35207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13552 w 1985108"/>
                <a:gd name="connsiteY3" fmla="*/ 4057685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804775 w 1985108"/>
                <a:gd name="connsiteY11" fmla="*/ 35207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13552 w 1985108"/>
                <a:gd name="connsiteY3" fmla="*/ 4057685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804775 w 1985108"/>
                <a:gd name="connsiteY11" fmla="*/ 3520761 h 4584364"/>
                <a:gd name="connsiteX12" fmla="*/ 777561 w 1985108"/>
                <a:gd name="connsiteY12" fmla="*/ 0 h 458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5108" h="4584364">
                  <a:moveTo>
                    <a:pt x="777561" y="0"/>
                  </a:moveTo>
                  <a:lnTo>
                    <a:pt x="1158561" y="0"/>
                  </a:lnTo>
                  <a:lnTo>
                    <a:pt x="1158561" y="3671712"/>
                  </a:lnTo>
                  <a:cubicBezTo>
                    <a:pt x="1157841" y="3805812"/>
                    <a:pt x="1159843" y="3866435"/>
                    <a:pt x="1213552" y="4057685"/>
                  </a:cubicBezTo>
                  <a:cubicBezTo>
                    <a:pt x="1252339" y="4181773"/>
                    <a:pt x="1293850" y="4167068"/>
                    <a:pt x="1378901" y="4201349"/>
                  </a:cubicBezTo>
                  <a:cubicBezTo>
                    <a:pt x="1735143" y="4231611"/>
                    <a:pt x="1985108" y="4302455"/>
                    <a:pt x="1985108" y="4385024"/>
                  </a:cubicBezTo>
                  <a:cubicBezTo>
                    <a:pt x="1985108" y="4495116"/>
                    <a:pt x="1540726" y="4584364"/>
                    <a:pt x="992554" y="4584364"/>
                  </a:cubicBezTo>
                  <a:cubicBezTo>
                    <a:pt x="444382" y="4584364"/>
                    <a:pt x="0" y="4495116"/>
                    <a:pt x="0" y="4385024"/>
                  </a:cubicBezTo>
                  <a:cubicBezTo>
                    <a:pt x="0" y="4302455"/>
                    <a:pt x="464958" y="4247940"/>
                    <a:pt x="606207" y="4201349"/>
                  </a:cubicBezTo>
                  <a:cubicBezTo>
                    <a:pt x="689871" y="4117997"/>
                    <a:pt x="694613" y="4045530"/>
                    <a:pt x="721127" y="3994835"/>
                  </a:cubicBezTo>
                  <a:lnTo>
                    <a:pt x="780004" y="3711261"/>
                  </a:lnTo>
                  <a:lnTo>
                    <a:pt x="804775" y="3520761"/>
                  </a:lnTo>
                  <a:lnTo>
                    <a:pt x="777561" y="0"/>
                  </a:lnTo>
                  <a:close/>
                </a:path>
              </a:pathLst>
            </a:custGeom>
            <a:solidFill>
              <a:srgbClr val="F88222"/>
            </a:solidFill>
            <a:ln w="28575">
              <a:solidFill>
                <a:srgbClr val="B656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flipH="1">
            <a:off x="-293139" y="0"/>
            <a:ext cx="3321290" cy="7039821"/>
            <a:chOff x="6126711" y="-78155"/>
            <a:chExt cx="3321290" cy="7039821"/>
          </a:xfrm>
        </p:grpSpPr>
        <p:sp>
          <p:nvSpPr>
            <p:cNvPr id="7" name="Freeform 6"/>
            <p:cNvSpPr/>
            <p:nvPr/>
          </p:nvSpPr>
          <p:spPr>
            <a:xfrm rot="597872">
              <a:off x="6126711" y="4643579"/>
              <a:ext cx="2021923" cy="2318087"/>
            </a:xfrm>
            <a:custGeom>
              <a:avLst/>
              <a:gdLst>
                <a:gd name="connsiteX0" fmla="*/ 937020 w 2014686"/>
                <a:gd name="connsiteY0" fmla="*/ 37312 h 2329679"/>
                <a:gd name="connsiteX1" fmla="*/ 2012187 w 2014686"/>
                <a:gd name="connsiteY1" fmla="*/ 261042 h 2329679"/>
                <a:gd name="connsiteX2" fmla="*/ 1463270 w 2014686"/>
                <a:gd name="connsiteY2" fmla="*/ 737679 h 2329679"/>
                <a:gd name="connsiteX3" fmla="*/ 1449704 w 2014686"/>
                <a:gd name="connsiteY3" fmla="*/ 741830 h 2329679"/>
                <a:gd name="connsiteX4" fmla="*/ 1300245 w 2014686"/>
                <a:gd name="connsiteY4" fmla="*/ 2329679 h 2329679"/>
                <a:gd name="connsiteX5" fmla="*/ 812565 w 2014686"/>
                <a:gd name="connsiteY5" fmla="*/ 2329679 h 2329679"/>
                <a:gd name="connsiteX6" fmla="*/ 675632 w 2014686"/>
                <a:gd name="connsiteY6" fmla="*/ 874903 h 2329679"/>
                <a:gd name="connsiteX7" fmla="*/ 503838 w 2014686"/>
                <a:gd name="connsiteY7" fmla="*/ 868197 h 2329679"/>
                <a:gd name="connsiteX8" fmla="*/ 2499 w 2014686"/>
                <a:gd name="connsiteY8" fmla="*/ 614121 h 2329679"/>
                <a:gd name="connsiteX9" fmla="*/ 937020 w 2014686"/>
                <a:gd name="connsiteY9" fmla="*/ 37312 h 2329679"/>
                <a:gd name="connsiteX0" fmla="*/ 937020 w 2014686"/>
                <a:gd name="connsiteY0" fmla="*/ 37312 h 2329679"/>
                <a:gd name="connsiteX1" fmla="*/ 2012187 w 2014686"/>
                <a:gd name="connsiteY1" fmla="*/ 261042 h 2329679"/>
                <a:gd name="connsiteX2" fmla="*/ 1463270 w 2014686"/>
                <a:gd name="connsiteY2" fmla="*/ 737679 h 2329679"/>
                <a:gd name="connsiteX3" fmla="*/ 1449704 w 2014686"/>
                <a:gd name="connsiteY3" fmla="*/ 741830 h 2329679"/>
                <a:gd name="connsiteX4" fmla="*/ 1300245 w 2014686"/>
                <a:gd name="connsiteY4" fmla="*/ 2329679 h 2329679"/>
                <a:gd name="connsiteX5" fmla="*/ 812565 w 2014686"/>
                <a:gd name="connsiteY5" fmla="*/ 2329679 h 2329679"/>
                <a:gd name="connsiteX6" fmla="*/ 626225 w 2014686"/>
                <a:gd name="connsiteY6" fmla="*/ 1096071 h 2329679"/>
                <a:gd name="connsiteX7" fmla="*/ 503838 w 2014686"/>
                <a:gd name="connsiteY7" fmla="*/ 868197 h 2329679"/>
                <a:gd name="connsiteX8" fmla="*/ 2499 w 2014686"/>
                <a:gd name="connsiteY8" fmla="*/ 614121 h 2329679"/>
                <a:gd name="connsiteX9" fmla="*/ 937020 w 2014686"/>
                <a:gd name="connsiteY9" fmla="*/ 37312 h 2329679"/>
                <a:gd name="connsiteX0" fmla="*/ 937020 w 2014686"/>
                <a:gd name="connsiteY0" fmla="*/ 37312 h 2329679"/>
                <a:gd name="connsiteX1" fmla="*/ 2012187 w 2014686"/>
                <a:gd name="connsiteY1" fmla="*/ 261042 h 2329679"/>
                <a:gd name="connsiteX2" fmla="*/ 1463270 w 2014686"/>
                <a:gd name="connsiteY2" fmla="*/ 737679 h 2329679"/>
                <a:gd name="connsiteX3" fmla="*/ 1449704 w 2014686"/>
                <a:gd name="connsiteY3" fmla="*/ 741830 h 2329679"/>
                <a:gd name="connsiteX4" fmla="*/ 1300245 w 2014686"/>
                <a:gd name="connsiteY4" fmla="*/ 2329679 h 2329679"/>
                <a:gd name="connsiteX5" fmla="*/ 812565 w 2014686"/>
                <a:gd name="connsiteY5" fmla="*/ 2329679 h 2329679"/>
                <a:gd name="connsiteX6" fmla="*/ 626225 w 2014686"/>
                <a:gd name="connsiteY6" fmla="*/ 1096071 h 2329679"/>
                <a:gd name="connsiteX7" fmla="*/ 503838 w 2014686"/>
                <a:gd name="connsiteY7" fmla="*/ 868197 h 2329679"/>
                <a:gd name="connsiteX8" fmla="*/ 2499 w 2014686"/>
                <a:gd name="connsiteY8" fmla="*/ 614121 h 2329679"/>
                <a:gd name="connsiteX9" fmla="*/ 937020 w 2014686"/>
                <a:gd name="connsiteY9" fmla="*/ 37312 h 2329679"/>
                <a:gd name="connsiteX0" fmla="*/ 937020 w 2014686"/>
                <a:gd name="connsiteY0" fmla="*/ 37312 h 2329679"/>
                <a:gd name="connsiteX1" fmla="*/ 2012187 w 2014686"/>
                <a:gd name="connsiteY1" fmla="*/ 261042 h 2329679"/>
                <a:gd name="connsiteX2" fmla="*/ 1463270 w 2014686"/>
                <a:gd name="connsiteY2" fmla="*/ 737679 h 2329679"/>
                <a:gd name="connsiteX3" fmla="*/ 1429147 w 2014686"/>
                <a:gd name="connsiteY3" fmla="*/ 921143 h 2329679"/>
                <a:gd name="connsiteX4" fmla="*/ 1300245 w 2014686"/>
                <a:gd name="connsiteY4" fmla="*/ 2329679 h 2329679"/>
                <a:gd name="connsiteX5" fmla="*/ 812565 w 2014686"/>
                <a:gd name="connsiteY5" fmla="*/ 2329679 h 2329679"/>
                <a:gd name="connsiteX6" fmla="*/ 626225 w 2014686"/>
                <a:gd name="connsiteY6" fmla="*/ 1096071 h 2329679"/>
                <a:gd name="connsiteX7" fmla="*/ 503838 w 2014686"/>
                <a:gd name="connsiteY7" fmla="*/ 868197 h 2329679"/>
                <a:gd name="connsiteX8" fmla="*/ 2499 w 2014686"/>
                <a:gd name="connsiteY8" fmla="*/ 614121 h 2329679"/>
                <a:gd name="connsiteX9" fmla="*/ 937020 w 2014686"/>
                <a:gd name="connsiteY9" fmla="*/ 37312 h 2329679"/>
                <a:gd name="connsiteX0" fmla="*/ 937020 w 2013463"/>
                <a:gd name="connsiteY0" fmla="*/ 37312 h 2329679"/>
                <a:gd name="connsiteX1" fmla="*/ 2012187 w 2013463"/>
                <a:gd name="connsiteY1" fmla="*/ 261042 h 2329679"/>
                <a:gd name="connsiteX2" fmla="*/ 1463270 w 2013463"/>
                <a:gd name="connsiteY2" fmla="*/ 737679 h 2329679"/>
                <a:gd name="connsiteX3" fmla="*/ 1429147 w 2013463"/>
                <a:gd name="connsiteY3" fmla="*/ 921143 h 2329679"/>
                <a:gd name="connsiteX4" fmla="*/ 1300245 w 2013463"/>
                <a:gd name="connsiteY4" fmla="*/ 2329679 h 2329679"/>
                <a:gd name="connsiteX5" fmla="*/ 812565 w 2013463"/>
                <a:gd name="connsiteY5" fmla="*/ 2329679 h 2329679"/>
                <a:gd name="connsiteX6" fmla="*/ 626225 w 2013463"/>
                <a:gd name="connsiteY6" fmla="*/ 1096071 h 2329679"/>
                <a:gd name="connsiteX7" fmla="*/ 503838 w 2013463"/>
                <a:gd name="connsiteY7" fmla="*/ 868197 h 2329679"/>
                <a:gd name="connsiteX8" fmla="*/ 2499 w 2013463"/>
                <a:gd name="connsiteY8" fmla="*/ 614121 h 2329679"/>
                <a:gd name="connsiteX9" fmla="*/ 937020 w 2013463"/>
                <a:gd name="connsiteY9" fmla="*/ 37312 h 2329679"/>
                <a:gd name="connsiteX0" fmla="*/ 937020 w 2021923"/>
                <a:gd name="connsiteY0" fmla="*/ 25720 h 2318087"/>
                <a:gd name="connsiteX1" fmla="*/ 2012187 w 2021923"/>
                <a:gd name="connsiteY1" fmla="*/ 249450 h 2318087"/>
                <a:gd name="connsiteX2" fmla="*/ 1465119 w 2021923"/>
                <a:gd name="connsiteY2" fmla="*/ 736609 h 2318087"/>
                <a:gd name="connsiteX3" fmla="*/ 1429147 w 2021923"/>
                <a:gd name="connsiteY3" fmla="*/ 909551 h 2318087"/>
                <a:gd name="connsiteX4" fmla="*/ 1300245 w 2021923"/>
                <a:gd name="connsiteY4" fmla="*/ 2318087 h 2318087"/>
                <a:gd name="connsiteX5" fmla="*/ 812565 w 2021923"/>
                <a:gd name="connsiteY5" fmla="*/ 2318087 h 2318087"/>
                <a:gd name="connsiteX6" fmla="*/ 626225 w 2021923"/>
                <a:gd name="connsiteY6" fmla="*/ 1084479 h 2318087"/>
                <a:gd name="connsiteX7" fmla="*/ 503838 w 2021923"/>
                <a:gd name="connsiteY7" fmla="*/ 856605 h 2318087"/>
                <a:gd name="connsiteX8" fmla="*/ 2499 w 2021923"/>
                <a:gd name="connsiteY8" fmla="*/ 602529 h 2318087"/>
                <a:gd name="connsiteX9" fmla="*/ 937020 w 2021923"/>
                <a:gd name="connsiteY9" fmla="*/ 25720 h 2318087"/>
                <a:gd name="connsiteX0" fmla="*/ 937020 w 2021923"/>
                <a:gd name="connsiteY0" fmla="*/ 25720 h 2318087"/>
                <a:gd name="connsiteX1" fmla="*/ 2012187 w 2021923"/>
                <a:gd name="connsiteY1" fmla="*/ 249450 h 2318087"/>
                <a:gd name="connsiteX2" fmla="*/ 1465119 w 2021923"/>
                <a:gd name="connsiteY2" fmla="*/ 736609 h 2318087"/>
                <a:gd name="connsiteX3" fmla="*/ 1429147 w 2021923"/>
                <a:gd name="connsiteY3" fmla="*/ 909551 h 2318087"/>
                <a:gd name="connsiteX4" fmla="*/ 1300245 w 2021923"/>
                <a:gd name="connsiteY4" fmla="*/ 2318087 h 2318087"/>
                <a:gd name="connsiteX5" fmla="*/ 812565 w 2021923"/>
                <a:gd name="connsiteY5" fmla="*/ 2318087 h 2318087"/>
                <a:gd name="connsiteX6" fmla="*/ 626225 w 2021923"/>
                <a:gd name="connsiteY6" fmla="*/ 1084479 h 2318087"/>
                <a:gd name="connsiteX7" fmla="*/ 503838 w 2021923"/>
                <a:gd name="connsiteY7" fmla="*/ 856605 h 2318087"/>
                <a:gd name="connsiteX8" fmla="*/ 2499 w 2021923"/>
                <a:gd name="connsiteY8" fmla="*/ 602529 h 2318087"/>
                <a:gd name="connsiteX9" fmla="*/ 937020 w 2021923"/>
                <a:gd name="connsiteY9" fmla="*/ 25720 h 2318087"/>
                <a:gd name="connsiteX0" fmla="*/ 937020 w 2021923"/>
                <a:gd name="connsiteY0" fmla="*/ 25720 h 2318087"/>
                <a:gd name="connsiteX1" fmla="*/ 2012187 w 2021923"/>
                <a:gd name="connsiteY1" fmla="*/ 249450 h 2318087"/>
                <a:gd name="connsiteX2" fmla="*/ 1465119 w 2021923"/>
                <a:gd name="connsiteY2" fmla="*/ 736609 h 2318087"/>
                <a:gd name="connsiteX3" fmla="*/ 1417005 w 2021923"/>
                <a:gd name="connsiteY3" fmla="*/ 926868 h 2318087"/>
                <a:gd name="connsiteX4" fmla="*/ 1300245 w 2021923"/>
                <a:gd name="connsiteY4" fmla="*/ 2318087 h 2318087"/>
                <a:gd name="connsiteX5" fmla="*/ 812565 w 2021923"/>
                <a:gd name="connsiteY5" fmla="*/ 2318087 h 2318087"/>
                <a:gd name="connsiteX6" fmla="*/ 626225 w 2021923"/>
                <a:gd name="connsiteY6" fmla="*/ 1084479 h 2318087"/>
                <a:gd name="connsiteX7" fmla="*/ 503838 w 2021923"/>
                <a:gd name="connsiteY7" fmla="*/ 856605 h 2318087"/>
                <a:gd name="connsiteX8" fmla="*/ 2499 w 2021923"/>
                <a:gd name="connsiteY8" fmla="*/ 602529 h 2318087"/>
                <a:gd name="connsiteX9" fmla="*/ 937020 w 2021923"/>
                <a:gd name="connsiteY9" fmla="*/ 25720 h 231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1923" h="2318087">
                  <a:moveTo>
                    <a:pt x="937020" y="25720"/>
                  </a:moveTo>
                  <a:cubicBezTo>
                    <a:pt x="1491980" y="-71780"/>
                    <a:pt x="1924171" y="130969"/>
                    <a:pt x="2012187" y="249450"/>
                  </a:cubicBezTo>
                  <a:cubicBezTo>
                    <a:pt x="2100203" y="367931"/>
                    <a:pt x="1565207" y="634693"/>
                    <a:pt x="1465119" y="736609"/>
                  </a:cubicBezTo>
                  <a:cubicBezTo>
                    <a:pt x="1419091" y="798067"/>
                    <a:pt x="1428996" y="869221"/>
                    <a:pt x="1417005" y="926868"/>
                  </a:cubicBezTo>
                  <a:lnTo>
                    <a:pt x="1300245" y="2318087"/>
                  </a:lnTo>
                  <a:lnTo>
                    <a:pt x="812565" y="2318087"/>
                  </a:lnTo>
                  <a:lnTo>
                    <a:pt x="626225" y="1084479"/>
                  </a:lnTo>
                  <a:cubicBezTo>
                    <a:pt x="579821" y="958863"/>
                    <a:pt x="561103" y="858840"/>
                    <a:pt x="503838" y="856605"/>
                  </a:cubicBezTo>
                  <a:cubicBezTo>
                    <a:pt x="223910" y="831633"/>
                    <a:pt x="26773" y="740694"/>
                    <a:pt x="2499" y="602529"/>
                  </a:cubicBezTo>
                  <a:cubicBezTo>
                    <a:pt x="-36339" y="381466"/>
                    <a:pt x="382060" y="123220"/>
                    <a:pt x="937020" y="25720"/>
                  </a:cubicBezTo>
                  <a:close/>
                </a:path>
              </a:pathLst>
            </a:custGeom>
            <a:solidFill>
              <a:srgbClr val="F7ADCE"/>
            </a:solidFill>
            <a:ln w="28575">
              <a:solidFill>
                <a:srgbClr val="EF5B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155672" y="-78155"/>
              <a:ext cx="1985108" cy="4662519"/>
            </a:xfrm>
            <a:custGeom>
              <a:avLst/>
              <a:gdLst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57095 w 1985108"/>
                <a:gd name="connsiteY3" fmla="*/ 4193756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688470 w 1985108"/>
                <a:gd name="connsiteY9" fmla="*/ 4196221 h 4584364"/>
                <a:gd name="connsiteX10" fmla="*/ 780004 w 1985108"/>
                <a:gd name="connsiteY10" fmla="*/ 3711261 h 4584364"/>
                <a:gd name="connsiteX11" fmla="*/ 777561 w 1985108"/>
                <a:gd name="connsiteY11" fmla="*/ 3711261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57095 w 1985108"/>
                <a:gd name="connsiteY3" fmla="*/ 4193756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685748 w 1985108"/>
                <a:gd name="connsiteY9" fmla="*/ 4049264 h 4584364"/>
                <a:gd name="connsiteX10" fmla="*/ 780004 w 1985108"/>
                <a:gd name="connsiteY10" fmla="*/ 3711261 h 4584364"/>
                <a:gd name="connsiteX11" fmla="*/ 777561 w 1985108"/>
                <a:gd name="connsiteY11" fmla="*/ 37112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57095 w 1985108"/>
                <a:gd name="connsiteY3" fmla="*/ 4193756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685748 w 1985108"/>
                <a:gd name="connsiteY9" fmla="*/ 4049264 h 4584364"/>
                <a:gd name="connsiteX10" fmla="*/ 780004 w 1985108"/>
                <a:gd name="connsiteY10" fmla="*/ 3711261 h 4584364"/>
                <a:gd name="connsiteX11" fmla="*/ 777561 w 1985108"/>
                <a:gd name="connsiteY11" fmla="*/ 37112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57095 w 1985108"/>
                <a:gd name="connsiteY3" fmla="*/ 4193756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685748 w 1985108"/>
                <a:gd name="connsiteY9" fmla="*/ 4049264 h 4584364"/>
                <a:gd name="connsiteX10" fmla="*/ 780004 w 1985108"/>
                <a:gd name="connsiteY10" fmla="*/ 3711261 h 4584364"/>
                <a:gd name="connsiteX11" fmla="*/ 777561 w 1985108"/>
                <a:gd name="connsiteY11" fmla="*/ 37112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57095 w 1985108"/>
                <a:gd name="connsiteY3" fmla="*/ 4193756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777561 w 1985108"/>
                <a:gd name="connsiteY11" fmla="*/ 37112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57095 w 1985108"/>
                <a:gd name="connsiteY3" fmla="*/ 4193756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804775 w 1985108"/>
                <a:gd name="connsiteY11" fmla="*/ 35207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13552 w 1985108"/>
                <a:gd name="connsiteY3" fmla="*/ 4057685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804775 w 1985108"/>
                <a:gd name="connsiteY11" fmla="*/ 35207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13552 w 1985108"/>
                <a:gd name="connsiteY3" fmla="*/ 4057685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804775 w 1985108"/>
                <a:gd name="connsiteY11" fmla="*/ 35207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13552 w 1985108"/>
                <a:gd name="connsiteY3" fmla="*/ 4057685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804775 w 1985108"/>
                <a:gd name="connsiteY11" fmla="*/ 35207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13552 w 1985108"/>
                <a:gd name="connsiteY3" fmla="*/ 4057685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804775 w 1985108"/>
                <a:gd name="connsiteY11" fmla="*/ 35207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13552 w 1985108"/>
                <a:gd name="connsiteY3" fmla="*/ 4057685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804775 w 1985108"/>
                <a:gd name="connsiteY11" fmla="*/ 35207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13552 w 1985108"/>
                <a:gd name="connsiteY3" fmla="*/ 4057685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804775 w 1985108"/>
                <a:gd name="connsiteY11" fmla="*/ 3520761 h 4584364"/>
                <a:gd name="connsiteX12" fmla="*/ 777561 w 1985108"/>
                <a:gd name="connsiteY12" fmla="*/ 0 h 458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5108" h="4584364">
                  <a:moveTo>
                    <a:pt x="777561" y="0"/>
                  </a:moveTo>
                  <a:lnTo>
                    <a:pt x="1158561" y="0"/>
                  </a:lnTo>
                  <a:lnTo>
                    <a:pt x="1158561" y="3671712"/>
                  </a:lnTo>
                  <a:cubicBezTo>
                    <a:pt x="1157841" y="3805812"/>
                    <a:pt x="1159843" y="3866435"/>
                    <a:pt x="1213552" y="4057685"/>
                  </a:cubicBezTo>
                  <a:cubicBezTo>
                    <a:pt x="1252339" y="4181773"/>
                    <a:pt x="1293850" y="4167068"/>
                    <a:pt x="1378901" y="4201349"/>
                  </a:cubicBezTo>
                  <a:cubicBezTo>
                    <a:pt x="1735143" y="4231611"/>
                    <a:pt x="1985108" y="4302455"/>
                    <a:pt x="1985108" y="4385024"/>
                  </a:cubicBezTo>
                  <a:cubicBezTo>
                    <a:pt x="1985108" y="4495116"/>
                    <a:pt x="1540726" y="4584364"/>
                    <a:pt x="992554" y="4584364"/>
                  </a:cubicBezTo>
                  <a:cubicBezTo>
                    <a:pt x="444382" y="4584364"/>
                    <a:pt x="0" y="4495116"/>
                    <a:pt x="0" y="4385024"/>
                  </a:cubicBezTo>
                  <a:cubicBezTo>
                    <a:pt x="0" y="4302455"/>
                    <a:pt x="464958" y="4247940"/>
                    <a:pt x="606207" y="4201349"/>
                  </a:cubicBezTo>
                  <a:cubicBezTo>
                    <a:pt x="689871" y="4117997"/>
                    <a:pt x="694613" y="4045530"/>
                    <a:pt x="721127" y="3994835"/>
                  </a:cubicBezTo>
                  <a:lnTo>
                    <a:pt x="780004" y="3711261"/>
                  </a:lnTo>
                  <a:lnTo>
                    <a:pt x="804775" y="3520761"/>
                  </a:lnTo>
                  <a:lnTo>
                    <a:pt x="777561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rot="2011307">
              <a:off x="8498312" y="77241"/>
              <a:ext cx="949689" cy="4351728"/>
            </a:xfrm>
            <a:custGeom>
              <a:avLst/>
              <a:gdLst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57095 w 1985108"/>
                <a:gd name="connsiteY3" fmla="*/ 4193756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688470 w 1985108"/>
                <a:gd name="connsiteY9" fmla="*/ 4196221 h 4584364"/>
                <a:gd name="connsiteX10" fmla="*/ 780004 w 1985108"/>
                <a:gd name="connsiteY10" fmla="*/ 3711261 h 4584364"/>
                <a:gd name="connsiteX11" fmla="*/ 777561 w 1985108"/>
                <a:gd name="connsiteY11" fmla="*/ 3711261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57095 w 1985108"/>
                <a:gd name="connsiteY3" fmla="*/ 4193756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685748 w 1985108"/>
                <a:gd name="connsiteY9" fmla="*/ 4049264 h 4584364"/>
                <a:gd name="connsiteX10" fmla="*/ 780004 w 1985108"/>
                <a:gd name="connsiteY10" fmla="*/ 3711261 h 4584364"/>
                <a:gd name="connsiteX11" fmla="*/ 777561 w 1985108"/>
                <a:gd name="connsiteY11" fmla="*/ 37112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57095 w 1985108"/>
                <a:gd name="connsiteY3" fmla="*/ 4193756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685748 w 1985108"/>
                <a:gd name="connsiteY9" fmla="*/ 4049264 h 4584364"/>
                <a:gd name="connsiteX10" fmla="*/ 780004 w 1985108"/>
                <a:gd name="connsiteY10" fmla="*/ 3711261 h 4584364"/>
                <a:gd name="connsiteX11" fmla="*/ 777561 w 1985108"/>
                <a:gd name="connsiteY11" fmla="*/ 37112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57095 w 1985108"/>
                <a:gd name="connsiteY3" fmla="*/ 4193756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685748 w 1985108"/>
                <a:gd name="connsiteY9" fmla="*/ 4049264 h 4584364"/>
                <a:gd name="connsiteX10" fmla="*/ 780004 w 1985108"/>
                <a:gd name="connsiteY10" fmla="*/ 3711261 h 4584364"/>
                <a:gd name="connsiteX11" fmla="*/ 777561 w 1985108"/>
                <a:gd name="connsiteY11" fmla="*/ 37112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57095 w 1985108"/>
                <a:gd name="connsiteY3" fmla="*/ 4193756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777561 w 1985108"/>
                <a:gd name="connsiteY11" fmla="*/ 37112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57095 w 1985108"/>
                <a:gd name="connsiteY3" fmla="*/ 4193756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804775 w 1985108"/>
                <a:gd name="connsiteY11" fmla="*/ 35207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13552 w 1985108"/>
                <a:gd name="connsiteY3" fmla="*/ 4057685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804775 w 1985108"/>
                <a:gd name="connsiteY11" fmla="*/ 35207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13552 w 1985108"/>
                <a:gd name="connsiteY3" fmla="*/ 4057685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804775 w 1985108"/>
                <a:gd name="connsiteY11" fmla="*/ 35207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13552 w 1985108"/>
                <a:gd name="connsiteY3" fmla="*/ 4057685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804775 w 1985108"/>
                <a:gd name="connsiteY11" fmla="*/ 35207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13552 w 1985108"/>
                <a:gd name="connsiteY3" fmla="*/ 4057685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804775 w 1985108"/>
                <a:gd name="connsiteY11" fmla="*/ 35207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13552 w 1985108"/>
                <a:gd name="connsiteY3" fmla="*/ 4057685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804775 w 1985108"/>
                <a:gd name="connsiteY11" fmla="*/ 3520761 h 4584364"/>
                <a:gd name="connsiteX12" fmla="*/ 777561 w 1985108"/>
                <a:gd name="connsiteY12" fmla="*/ 0 h 4584364"/>
                <a:gd name="connsiteX0" fmla="*/ 777561 w 1985108"/>
                <a:gd name="connsiteY0" fmla="*/ 0 h 4584364"/>
                <a:gd name="connsiteX1" fmla="*/ 1158561 w 1985108"/>
                <a:gd name="connsiteY1" fmla="*/ 0 h 4584364"/>
                <a:gd name="connsiteX2" fmla="*/ 1158561 w 1985108"/>
                <a:gd name="connsiteY2" fmla="*/ 3671712 h 4584364"/>
                <a:gd name="connsiteX3" fmla="*/ 1213552 w 1985108"/>
                <a:gd name="connsiteY3" fmla="*/ 4057685 h 4584364"/>
                <a:gd name="connsiteX4" fmla="*/ 1378901 w 1985108"/>
                <a:gd name="connsiteY4" fmla="*/ 4201349 h 4584364"/>
                <a:gd name="connsiteX5" fmla="*/ 1985108 w 1985108"/>
                <a:gd name="connsiteY5" fmla="*/ 4385024 h 4584364"/>
                <a:gd name="connsiteX6" fmla="*/ 992554 w 1985108"/>
                <a:gd name="connsiteY6" fmla="*/ 4584364 h 4584364"/>
                <a:gd name="connsiteX7" fmla="*/ 0 w 1985108"/>
                <a:gd name="connsiteY7" fmla="*/ 4385024 h 4584364"/>
                <a:gd name="connsiteX8" fmla="*/ 606207 w 1985108"/>
                <a:gd name="connsiteY8" fmla="*/ 4201349 h 4584364"/>
                <a:gd name="connsiteX9" fmla="*/ 721127 w 1985108"/>
                <a:gd name="connsiteY9" fmla="*/ 3994835 h 4584364"/>
                <a:gd name="connsiteX10" fmla="*/ 780004 w 1985108"/>
                <a:gd name="connsiteY10" fmla="*/ 3711261 h 4584364"/>
                <a:gd name="connsiteX11" fmla="*/ 804775 w 1985108"/>
                <a:gd name="connsiteY11" fmla="*/ 3520761 h 4584364"/>
                <a:gd name="connsiteX12" fmla="*/ 777561 w 1985108"/>
                <a:gd name="connsiteY12" fmla="*/ 0 h 458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5108" h="4584364">
                  <a:moveTo>
                    <a:pt x="777561" y="0"/>
                  </a:moveTo>
                  <a:lnTo>
                    <a:pt x="1158561" y="0"/>
                  </a:lnTo>
                  <a:lnTo>
                    <a:pt x="1158561" y="3671712"/>
                  </a:lnTo>
                  <a:cubicBezTo>
                    <a:pt x="1157841" y="3805812"/>
                    <a:pt x="1159843" y="3866435"/>
                    <a:pt x="1213552" y="4057685"/>
                  </a:cubicBezTo>
                  <a:cubicBezTo>
                    <a:pt x="1252339" y="4181773"/>
                    <a:pt x="1293850" y="4167068"/>
                    <a:pt x="1378901" y="4201349"/>
                  </a:cubicBezTo>
                  <a:cubicBezTo>
                    <a:pt x="1735143" y="4231611"/>
                    <a:pt x="1985108" y="4302455"/>
                    <a:pt x="1985108" y="4385024"/>
                  </a:cubicBezTo>
                  <a:cubicBezTo>
                    <a:pt x="1985108" y="4495116"/>
                    <a:pt x="1540726" y="4584364"/>
                    <a:pt x="992554" y="4584364"/>
                  </a:cubicBezTo>
                  <a:cubicBezTo>
                    <a:pt x="444382" y="4584364"/>
                    <a:pt x="0" y="4495116"/>
                    <a:pt x="0" y="4385024"/>
                  </a:cubicBezTo>
                  <a:cubicBezTo>
                    <a:pt x="0" y="4302455"/>
                    <a:pt x="464958" y="4247940"/>
                    <a:pt x="606207" y="4201349"/>
                  </a:cubicBezTo>
                  <a:cubicBezTo>
                    <a:pt x="689871" y="4117997"/>
                    <a:pt x="694613" y="4045530"/>
                    <a:pt x="721127" y="3994835"/>
                  </a:cubicBezTo>
                  <a:lnTo>
                    <a:pt x="780004" y="3711261"/>
                  </a:lnTo>
                  <a:lnTo>
                    <a:pt x="804775" y="3520761"/>
                  </a:lnTo>
                  <a:lnTo>
                    <a:pt x="777561" y="0"/>
                  </a:lnTo>
                  <a:close/>
                </a:path>
              </a:pathLst>
            </a:custGeom>
            <a:solidFill>
              <a:srgbClr val="F88222"/>
            </a:solidFill>
            <a:ln w="28575">
              <a:solidFill>
                <a:srgbClr val="B656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233415" y="2020799"/>
            <a:ext cx="2038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B65606"/>
                </a:solidFill>
                <a:latin typeface="Garamond" panose="02020404030301010803" pitchFamily="18" charset="0"/>
              </a:rPr>
              <a:t>Inhibitorni </a:t>
            </a:r>
          </a:p>
          <a:p>
            <a:pPr algn="ctr"/>
            <a:r>
              <a:rPr lang="sr-Latn-RS" sz="2400" b="1">
                <a:solidFill>
                  <a:srgbClr val="B65606"/>
                </a:solidFill>
                <a:latin typeface="Garamond" panose="02020404030301010803" pitchFamily="18" charset="0"/>
              </a:rPr>
              <a:t>presinaptički</a:t>
            </a:r>
          </a:p>
          <a:p>
            <a:pPr algn="ctr"/>
            <a:r>
              <a:rPr lang="sr-Latn-RS" sz="2400" b="1">
                <a:solidFill>
                  <a:srgbClr val="B65606"/>
                </a:solidFill>
                <a:latin typeface="Garamond" panose="02020404030301010803" pitchFamily="18" charset="0"/>
              </a:rPr>
              <a:t>neuron</a:t>
            </a:r>
            <a:endParaRPr lang="en-US" sz="2400" b="1">
              <a:solidFill>
                <a:srgbClr val="B65606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3753" y="6200634"/>
            <a:ext cx="3396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EF5B9E"/>
                </a:solidFill>
                <a:latin typeface="Garamond" panose="02020404030301010803" pitchFamily="18" charset="0"/>
              </a:rPr>
              <a:t>Postsinaptički neuroni</a:t>
            </a:r>
            <a:endParaRPr lang="en-US" sz="2400" b="1">
              <a:solidFill>
                <a:srgbClr val="EF5B9E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647824" y="258520"/>
            <a:ext cx="5787863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Inhibicija </a:t>
            </a:r>
            <a:r>
              <a:rPr kumimoji="0" lang="sr-Latn-RS" sz="32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(pre- i postsinaptička)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0456" y="2029528"/>
            <a:ext cx="2038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073952"/>
                </a:solidFill>
                <a:latin typeface="Garamond" panose="02020404030301010803" pitchFamily="18" charset="0"/>
              </a:rPr>
              <a:t>Ekscitatorni </a:t>
            </a:r>
          </a:p>
          <a:p>
            <a:pPr algn="ctr"/>
            <a:r>
              <a:rPr lang="sr-Latn-RS" sz="2400" b="1">
                <a:solidFill>
                  <a:srgbClr val="073952"/>
                </a:solidFill>
                <a:latin typeface="Garamond" panose="02020404030301010803" pitchFamily="18" charset="0"/>
              </a:rPr>
              <a:t>presinaptički</a:t>
            </a:r>
          </a:p>
          <a:p>
            <a:pPr algn="ctr"/>
            <a:r>
              <a:rPr lang="sr-Latn-RS" sz="2400" b="1">
                <a:solidFill>
                  <a:srgbClr val="073952"/>
                </a:solidFill>
                <a:latin typeface="Garamond" panose="02020404030301010803" pitchFamily="18" charset="0"/>
              </a:rPr>
              <a:t>neuron</a:t>
            </a:r>
            <a:endParaRPr lang="en-US" sz="2400" b="1">
              <a:solidFill>
                <a:srgbClr val="073952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65985" y="1324868"/>
            <a:ext cx="2038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B65606"/>
                </a:solidFill>
                <a:latin typeface="Garamond" panose="02020404030301010803" pitchFamily="18" charset="0"/>
              </a:rPr>
              <a:t>Inhibitorni interneuron</a:t>
            </a:r>
            <a:endParaRPr lang="en-US" sz="2400" b="1">
              <a:solidFill>
                <a:srgbClr val="B65606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79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950" y="0"/>
            <a:ext cx="9896475" cy="6858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647824" y="258520"/>
            <a:ext cx="5787863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Inhibicija </a:t>
            </a:r>
            <a:r>
              <a:rPr kumimoji="0" lang="sr-Latn-RS" sz="32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(pre- i postsinaptička)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794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647824" y="258520"/>
            <a:ext cx="5787863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Inhibicija </a:t>
            </a:r>
            <a:r>
              <a:rPr kumimoji="0" lang="sr-Latn-RS" sz="32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(pre- i postsinaptička)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704965-4C69-E120-E385-3E9B68D870BB}"/>
              </a:ext>
            </a:extLst>
          </p:cNvPr>
          <p:cNvGrpSpPr/>
          <p:nvPr/>
        </p:nvGrpSpPr>
        <p:grpSpPr>
          <a:xfrm>
            <a:off x="2062367" y="1947149"/>
            <a:ext cx="5019266" cy="4212275"/>
            <a:chOff x="2416421" y="1947149"/>
            <a:chExt cx="5019266" cy="42122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421" y="2071891"/>
              <a:ext cx="2209992" cy="341405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550" y="4300591"/>
              <a:ext cx="1979141" cy="1858833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7" name="Picture 4" descr="D:\ljuba\das\FIZIOLOGIJA\vežbe\2 semsetar\misici2\преузимање (1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1391163">
              <a:off x="4552020" y="1947149"/>
              <a:ext cx="2466975" cy="1847850"/>
            </a:xfrm>
            <a:prstGeom prst="rect">
              <a:avLst/>
            </a:prstGeom>
            <a:noFill/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A91AD2E-4AAE-8E07-EE96-2D723430BFCF}"/>
                </a:ext>
              </a:extLst>
            </p:cNvPr>
            <p:cNvSpPr txBox="1"/>
            <p:nvPr/>
          </p:nvSpPr>
          <p:spPr>
            <a:xfrm>
              <a:off x="5225695" y="5255114"/>
              <a:ext cx="2209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dirty="0">
                  <a:solidFill>
                    <a:srgbClr val="073952"/>
                  </a:solidFill>
                  <a:latin typeface="Garamond" panose="02020404030301010803" pitchFamily="18" charset="0"/>
                </a:rPr>
                <a:t>H</a:t>
              </a:r>
              <a:r>
                <a:rPr lang="sr-Latn-RS" dirty="0">
                  <a:solidFill>
                    <a:srgbClr val="073952"/>
                  </a:solidFill>
                  <a:latin typeface="Garamond" panose="02020404030301010803" pitchFamily="18" charset="0"/>
                </a:rPr>
                <a:t>2</a:t>
              </a:r>
              <a:r>
                <a:rPr lang="sr-Latn-RS" sz="2400" dirty="0">
                  <a:solidFill>
                    <a:srgbClr val="073952"/>
                  </a:solidFill>
                  <a:latin typeface="Garamond" panose="02020404030301010803" pitchFamily="18" charset="0"/>
                </a:rPr>
                <a:t>SO</a:t>
              </a:r>
              <a:r>
                <a:rPr lang="sr-Latn-RS" dirty="0">
                  <a:solidFill>
                    <a:srgbClr val="073952"/>
                  </a:solidFill>
                  <a:latin typeface="Garamond" panose="02020404030301010803" pitchFamily="18" charset="0"/>
                </a:rPr>
                <a:t>4</a:t>
              </a:r>
              <a:r>
                <a:rPr lang="sr-Latn-RS" sz="2400" dirty="0">
                  <a:solidFill>
                    <a:srgbClr val="073952"/>
                  </a:solidFill>
                  <a:latin typeface="Garamond" panose="02020404030301010803" pitchFamily="18" charset="0"/>
                </a:rPr>
                <a:t> (0,5 %)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1482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866900" y="258520"/>
            <a:ext cx="5419725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Iradijacija – širenje refleksa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76" y="1752600"/>
            <a:ext cx="2471616" cy="4604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58" y="1752600"/>
            <a:ext cx="2230867" cy="48006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324116" y="4472940"/>
            <a:ext cx="94464" cy="1237694"/>
            <a:chOff x="6324116" y="4472940"/>
            <a:chExt cx="94464" cy="1237694"/>
          </a:xfrm>
        </p:grpSpPr>
        <p:grpSp>
          <p:nvGrpSpPr>
            <p:cNvPr id="13" name="Group 12"/>
            <p:cNvGrpSpPr/>
            <p:nvPr/>
          </p:nvGrpSpPr>
          <p:grpSpPr>
            <a:xfrm>
              <a:off x="6326505" y="4472940"/>
              <a:ext cx="92075" cy="92075"/>
              <a:chOff x="6326505" y="4472940"/>
              <a:chExt cx="92075" cy="9207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6326505" y="4472940"/>
                <a:ext cx="92075" cy="92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 flipV="1">
                <a:off x="6349682" y="449611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Straight Connector 11"/>
            <p:cNvCxnSpPr>
              <a:stCxn id="5" idx="4"/>
            </p:cNvCxnSpPr>
            <p:nvPr/>
          </p:nvCxnSpPr>
          <p:spPr>
            <a:xfrm flipH="1">
              <a:off x="6372541" y="4565015"/>
              <a:ext cx="2" cy="11061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372381" y="5665708"/>
              <a:ext cx="46039" cy="449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324116" y="5665708"/>
              <a:ext cx="46039" cy="449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851841" y="5716905"/>
            <a:ext cx="566739" cy="92075"/>
            <a:chOff x="5851841" y="5716905"/>
            <a:chExt cx="566739" cy="92075"/>
          </a:xfrm>
        </p:grpSpPr>
        <p:grpSp>
          <p:nvGrpSpPr>
            <p:cNvPr id="14" name="Group 13"/>
            <p:cNvGrpSpPr/>
            <p:nvPr/>
          </p:nvGrpSpPr>
          <p:grpSpPr>
            <a:xfrm>
              <a:off x="6326505" y="5716905"/>
              <a:ext cx="92075" cy="92075"/>
              <a:chOff x="6326505" y="4472940"/>
              <a:chExt cx="92075" cy="9207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326505" y="4472940"/>
                <a:ext cx="92075" cy="92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flipV="1">
                <a:off x="6349682" y="449611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Connector 22"/>
            <p:cNvCxnSpPr>
              <a:stCxn id="15" idx="2"/>
            </p:cNvCxnSpPr>
            <p:nvPr/>
          </p:nvCxnSpPr>
          <p:spPr>
            <a:xfrm flipH="1" flipV="1">
              <a:off x="5886450" y="5762941"/>
              <a:ext cx="440055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51842" y="5718015"/>
              <a:ext cx="46039" cy="449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851841" y="5757542"/>
              <a:ext cx="46039" cy="449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3623966" y="2179430"/>
            <a:ext cx="203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073952"/>
                </a:solidFill>
                <a:latin typeface="Garamond" panose="02020404030301010803" pitchFamily="18" charset="0"/>
              </a:rPr>
              <a:t>Mozak</a:t>
            </a:r>
            <a:endParaRPr lang="en-US" sz="2400" b="1">
              <a:solidFill>
                <a:srgbClr val="073952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57587" y="3426112"/>
            <a:ext cx="203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073952"/>
                </a:solidFill>
                <a:latin typeface="Garamond" panose="02020404030301010803" pitchFamily="18" charset="0"/>
              </a:rPr>
              <a:t>Segmenti KM</a:t>
            </a:r>
            <a:endParaRPr lang="en-US" sz="2400" b="1">
              <a:solidFill>
                <a:srgbClr val="073952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6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734322" y="258520"/>
            <a:ext cx="3684233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Jonski kanali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06" y="1301116"/>
            <a:ext cx="3852092" cy="2098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66" y="4051249"/>
            <a:ext cx="3852092" cy="1636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0" y="1932318"/>
            <a:ext cx="3852092" cy="1466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0" y="4256309"/>
            <a:ext cx="3852092" cy="1431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2842" y="3399152"/>
            <a:ext cx="192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Pasivni kanali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3851" y="3399151"/>
            <a:ext cx="192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Ligand-zavisni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4179" y="5687779"/>
            <a:ext cx="2260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Voltažno-zavisni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72621" y="5687778"/>
            <a:ext cx="2260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Mehano-zavisni</a:t>
            </a:r>
          </a:p>
        </p:txBody>
      </p:sp>
    </p:spTree>
    <p:extLst>
      <p:ext uri="{BB962C8B-B14F-4D97-AF65-F5344CB8AC3E}">
        <p14:creationId xmlns:p14="http://schemas.microsoft.com/office/powerpoint/2010/main" val="4262157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866900" y="258520"/>
            <a:ext cx="5419725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Iradijacija – širenje refleksa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43" y="2602954"/>
            <a:ext cx="2209992" cy="341405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66900" y="1112630"/>
            <a:ext cx="344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>
                <a:solidFill>
                  <a:srgbClr val="073952"/>
                </a:solidFill>
                <a:latin typeface="Garamond" panose="02020404030301010803" pitchFamily="18" charset="0"/>
              </a:rPr>
              <a:t>Refleks brisanja</a:t>
            </a:r>
            <a:endParaRPr lang="en-US" sz="2400" b="1">
              <a:solidFill>
                <a:srgbClr val="073952"/>
              </a:solidFill>
              <a:latin typeface="Garamond" panose="02020404030301010803" pitchFamily="18" charset="0"/>
            </a:endParaRPr>
          </a:p>
        </p:txBody>
      </p:sp>
      <p:pic>
        <p:nvPicPr>
          <p:cNvPr id="30" name="Picture 4" descr="D:\ljuba\das\FIZIOLOGIJA\vežbe\2 semsetar\misici2\преузимање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91163">
            <a:off x="5270054" y="2505075"/>
            <a:ext cx="2466975" cy="1847850"/>
          </a:xfrm>
          <a:prstGeom prst="rect">
            <a:avLst/>
          </a:prstGeom>
          <a:noFill/>
        </p:spPr>
      </p:pic>
      <p:pic>
        <p:nvPicPr>
          <p:cNvPr id="31" name="Picture 4" descr="D:\ljuba\das\FIZIOLOGIJA\vežbe\2 semsetar\misici2\преузимање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63841" flipH="1">
            <a:off x="1120973" y="4946466"/>
            <a:ext cx="2466975" cy="18478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86811" y="3259240"/>
            <a:ext cx="175129" cy="1436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52749" y="3620311"/>
            <a:ext cx="3257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Papir natopljen H</a:t>
            </a:r>
            <a:r>
              <a:rPr lang="sr-Latn-RS">
                <a:solidFill>
                  <a:srgbClr val="073952"/>
                </a:solidFill>
                <a:latin typeface="Garamond" panose="02020404030301010803" pitchFamily="18" charset="0"/>
              </a:rPr>
              <a:t>2</a:t>
            </a:r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SO</a:t>
            </a:r>
            <a:r>
              <a:rPr lang="sr-Latn-RS">
                <a:solidFill>
                  <a:srgbClr val="073952"/>
                </a:solidFill>
                <a:latin typeface="Garamond" panose="02020404030301010803" pitchFamily="18" charset="0"/>
              </a:rPr>
              <a:t>4</a:t>
            </a:r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465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822" y="119937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srgbClr val="32361B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32361B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390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60" y="0"/>
            <a:ext cx="5387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2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734322" y="258520"/>
            <a:ext cx="3684233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Jonski kanali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3" y="2544244"/>
            <a:ext cx="7562656" cy="2879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5514" y="1208041"/>
            <a:ext cx="192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Pasivni kanali</a:t>
            </a:r>
          </a:p>
        </p:txBody>
      </p:sp>
    </p:spTree>
    <p:extLst>
      <p:ext uri="{BB962C8B-B14F-4D97-AF65-F5344CB8AC3E}">
        <p14:creationId xmlns:p14="http://schemas.microsoft.com/office/powerpoint/2010/main" val="115600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734322" y="258520"/>
            <a:ext cx="3684233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Jonski kanali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0" y="1910339"/>
            <a:ext cx="7556739" cy="41157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5514" y="1208041"/>
            <a:ext cx="192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Ligand-zavisni</a:t>
            </a:r>
          </a:p>
        </p:txBody>
      </p:sp>
    </p:spTree>
    <p:extLst>
      <p:ext uri="{BB962C8B-B14F-4D97-AF65-F5344CB8AC3E}">
        <p14:creationId xmlns:p14="http://schemas.microsoft.com/office/powerpoint/2010/main" val="402878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734322" y="258520"/>
            <a:ext cx="3684233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Jonski kanali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3" y="2578959"/>
            <a:ext cx="7562656" cy="28103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3693" y="1208041"/>
            <a:ext cx="214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Voltažno-zavisni</a:t>
            </a:r>
          </a:p>
        </p:txBody>
      </p:sp>
    </p:spTree>
    <p:extLst>
      <p:ext uri="{BB962C8B-B14F-4D97-AF65-F5344CB8AC3E}">
        <p14:creationId xmlns:p14="http://schemas.microsoft.com/office/powerpoint/2010/main" val="3362419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734322" y="258520"/>
            <a:ext cx="3684233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Jonski kanali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52" y="2242919"/>
            <a:ext cx="7556740" cy="321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6506" y="1208041"/>
            <a:ext cx="2116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>
                <a:solidFill>
                  <a:srgbClr val="073952"/>
                </a:solidFill>
                <a:latin typeface="Garamond" panose="02020404030301010803" pitchFamily="18" charset="0"/>
              </a:rPr>
              <a:t>Mehano-zavisni</a:t>
            </a:r>
          </a:p>
        </p:txBody>
      </p:sp>
    </p:spTree>
    <p:extLst>
      <p:ext uri="{BB962C8B-B14F-4D97-AF65-F5344CB8AC3E}">
        <p14:creationId xmlns:p14="http://schemas.microsoft.com/office/powerpoint/2010/main" val="178416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857250" y="258520"/>
            <a:ext cx="7439025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Membranski potencijal mirovanja (MPM)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3270" y="921207"/>
            <a:ext cx="808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>
                <a:ln>
                  <a:noFill/>
                </a:ln>
                <a:solidFill>
                  <a:srgbClr val="07395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Membrana svih ćelija organizma je </a:t>
            </a:r>
            <a:r>
              <a:rPr kumimoji="0" lang="sr-Latn-RS" sz="2400" b="1" i="0" u="none" strike="noStrike" kern="1200" cap="none" spc="0" normalizeH="0" baseline="0" noProof="0">
                <a:ln>
                  <a:noFill/>
                </a:ln>
                <a:solidFill>
                  <a:srgbClr val="07395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polarizovana</a:t>
            </a:r>
            <a:r>
              <a:rPr kumimoji="0" lang="sr-Latn-RS" sz="2400" b="0" i="0" u="none" strike="noStrike" kern="1200" cap="none" spc="0" normalizeH="0" baseline="0" noProof="0">
                <a:ln>
                  <a:noFill/>
                </a:ln>
                <a:solidFill>
                  <a:srgbClr val="07395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7395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269" y="1392889"/>
            <a:ext cx="808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>
                <a:ln>
                  <a:noFill/>
                </a:ln>
                <a:solidFill>
                  <a:srgbClr val="07395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MPM se </a:t>
            </a:r>
            <a:r>
              <a:rPr kumimoji="0" lang="sr-Latn-RS" sz="2400" b="1" i="0" u="none" strike="noStrike" kern="1200" cap="none" spc="0" normalizeH="0" baseline="0" noProof="0">
                <a:ln>
                  <a:noFill/>
                </a:ln>
                <a:solidFill>
                  <a:srgbClr val="07395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razlikuje</a:t>
            </a:r>
            <a:r>
              <a:rPr kumimoji="0" lang="sr-Latn-RS" sz="2400" b="0" i="0" u="none" strike="noStrike" kern="1200" cap="none" spc="0" normalizeH="0" baseline="0" noProof="0">
                <a:ln>
                  <a:noFill/>
                </a:ln>
                <a:solidFill>
                  <a:srgbClr val="07395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od ćelije do ćelije: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>
                <a:ln>
                  <a:noFill/>
                </a:ln>
                <a:solidFill>
                  <a:srgbClr val="07395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-Neuroni (-70 mV)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>
                <a:ln>
                  <a:noFill/>
                </a:ln>
                <a:solidFill>
                  <a:srgbClr val="07395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-Srčano- i skeletnomišićne ćelije (-90 mV)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>
                <a:ln>
                  <a:noFill/>
                </a:ln>
                <a:solidFill>
                  <a:srgbClr val="07395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-Ćelije SA čvora (-60 mV)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7395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12" name="Picture 2" descr="D:\ljuba\das\FIZIOLOGIJA\STANIJUSOVE LIGATURE\1220_Resting_Membrane_Potent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331" y="2969859"/>
            <a:ext cx="9144000" cy="39814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-9331" y="4062297"/>
            <a:ext cx="26098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        Referentna elektroda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53419" y="4062297"/>
            <a:ext cx="25431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Registrujuća elektroda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4944" y="4298249"/>
            <a:ext cx="19240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Voltmetar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66" y="4486912"/>
            <a:ext cx="1362077" cy="338554"/>
          </a:xfrm>
          <a:prstGeom prst="rect">
            <a:avLst/>
          </a:prstGeom>
          <a:solidFill>
            <a:srgbClr val="D2ECE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66" y="6541197"/>
            <a:ext cx="1362077" cy="338554"/>
          </a:xfrm>
          <a:prstGeom prst="rect">
            <a:avLst/>
          </a:prstGeom>
          <a:solidFill>
            <a:srgbClr val="F9E6D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Citosol</a:t>
            </a:r>
          </a:p>
        </p:txBody>
      </p:sp>
    </p:spTree>
    <p:extLst>
      <p:ext uri="{BB962C8B-B14F-4D97-AF65-F5344CB8AC3E}">
        <p14:creationId xmlns:p14="http://schemas.microsoft.com/office/powerpoint/2010/main" val="314302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857250" y="258520"/>
            <a:ext cx="7439025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Membranski potencijal mirovanja (MPM)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62" y="3448050"/>
            <a:ext cx="9144000" cy="1038225"/>
            <a:chOff x="4762" y="2543175"/>
            <a:chExt cx="9144000" cy="1038225"/>
          </a:xfrm>
        </p:grpSpPr>
        <p:sp>
          <p:nvSpPr>
            <p:cNvPr id="4" name="Rectangle 3"/>
            <p:cNvSpPr/>
            <p:nvPr/>
          </p:nvSpPr>
          <p:spPr>
            <a:xfrm>
              <a:off x="4762" y="2686050"/>
              <a:ext cx="9144000" cy="7524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62" y="3438525"/>
              <a:ext cx="9144000" cy="1428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62" y="2543175"/>
              <a:ext cx="9144000" cy="1428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31800" y="3646825"/>
            <a:ext cx="22162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Plazma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membrana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495384"/>
            <a:ext cx="22162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Citosol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058774"/>
            <a:ext cx="22162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ECT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178200" y="3190873"/>
            <a:ext cx="1784976" cy="1552575"/>
            <a:chOff x="3178200" y="3190873"/>
            <a:chExt cx="1784976" cy="1552575"/>
          </a:xfrm>
        </p:grpSpPr>
        <p:grpSp>
          <p:nvGrpSpPr>
            <p:cNvPr id="16" name="Group 15"/>
            <p:cNvGrpSpPr/>
            <p:nvPr/>
          </p:nvGrpSpPr>
          <p:grpSpPr>
            <a:xfrm>
              <a:off x="3178200" y="3190873"/>
              <a:ext cx="609600" cy="1552575"/>
              <a:chOff x="2276475" y="3190874"/>
              <a:chExt cx="609600" cy="1552575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2276475" y="3190874"/>
                <a:ext cx="609600" cy="15525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486025" y="3190874"/>
                <a:ext cx="190500" cy="155257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791525" y="3580579"/>
              <a:ext cx="117165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900" b="1" i="0" u="none" strike="noStrike" kern="1200" cap="none" spc="0" normalizeH="0" baseline="0" noProof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K+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900" b="1" i="0" u="none" strike="noStrike" kern="1200" cap="none" spc="0" normalizeH="0" baseline="0" noProof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kanal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00749" y="3190873"/>
            <a:ext cx="2189288" cy="1552576"/>
            <a:chOff x="6000749" y="3190873"/>
            <a:chExt cx="2189288" cy="1552576"/>
          </a:xfrm>
        </p:grpSpPr>
        <p:grpSp>
          <p:nvGrpSpPr>
            <p:cNvPr id="15" name="Group 14"/>
            <p:cNvGrpSpPr/>
            <p:nvPr/>
          </p:nvGrpSpPr>
          <p:grpSpPr>
            <a:xfrm>
              <a:off x="6000749" y="3190873"/>
              <a:ext cx="981075" cy="1552576"/>
              <a:chOff x="4086224" y="3190873"/>
              <a:chExt cx="981075" cy="1552576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4086224" y="3190874"/>
                <a:ext cx="981075" cy="15525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409768" y="3190873"/>
                <a:ext cx="344129" cy="155257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018386" y="3626746"/>
              <a:ext cx="117165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900" b="1" i="0" u="none" strike="noStrike" kern="1200" cap="none" spc="0" normalizeH="0" baseline="0" noProof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Na/K pumpa</a:t>
              </a:r>
            </a:p>
          </p:txBody>
        </p:sp>
      </p:grpSp>
      <p:sp>
        <p:nvSpPr>
          <p:cNvPr id="22" name="Oval 21"/>
          <p:cNvSpPr/>
          <p:nvPr/>
        </p:nvSpPr>
        <p:spPr>
          <a:xfrm>
            <a:off x="3410634" y="4753794"/>
            <a:ext cx="161925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 flipH="1">
            <a:off x="3195394" y="4917673"/>
            <a:ext cx="592406" cy="56026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580033"/>
            <a:ext cx="22162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900" b="1" i="0" u="none" strike="noStrike" kern="1200" cap="none" spc="0" normalizeH="0" baseline="0" noProof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Kalijum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20735" y="5369601"/>
            <a:ext cx="54768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900" b="1" i="0" u="none" strike="noStrike" kern="1200" cap="none" spc="0" normalizeH="0" baseline="0" noProof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K+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379001" y="3018935"/>
            <a:ext cx="0" cy="23524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593924" y="2649416"/>
            <a:ext cx="0" cy="23524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-1660" y="5985503"/>
            <a:ext cx="22162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900" b="1" i="0" u="none" strike="noStrike" kern="1200" cap="none" spc="0" normalizeH="0" baseline="0" noProof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Proteini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74542" y="2244922"/>
            <a:ext cx="7877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9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Na+</a:t>
            </a:r>
          </a:p>
        </p:txBody>
      </p:sp>
      <p:sp>
        <p:nvSpPr>
          <p:cNvPr id="31" name="Oval 30"/>
          <p:cNvSpPr/>
          <p:nvPr/>
        </p:nvSpPr>
        <p:spPr>
          <a:xfrm>
            <a:off x="1733589" y="5595809"/>
            <a:ext cx="161925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 flipH="1">
            <a:off x="1518349" y="5759688"/>
            <a:ext cx="592406" cy="56026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 flipH="1">
            <a:off x="4048621" y="4917673"/>
            <a:ext cx="592406" cy="56026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63861" y="2940452"/>
            <a:ext cx="161925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 flipH="1">
            <a:off x="4899293" y="4939357"/>
            <a:ext cx="592406" cy="56026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114533" y="2962136"/>
            <a:ext cx="161925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 flipH="1">
            <a:off x="2344606" y="4939357"/>
            <a:ext cx="592406" cy="56026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559846" y="2962136"/>
            <a:ext cx="161925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7896" y="1060961"/>
            <a:ext cx="8726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rgbClr val="07395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Ćelijska membrana sadrži veliki broj pasivnih „sporocurećih“ kanala za K+.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7395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93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0139 -0.264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2529</TotalTime>
  <Words>520</Words>
  <Application>Microsoft Office PowerPoint</Application>
  <PresentationFormat>On-screen Show (4:3)</PresentationFormat>
  <Paragraphs>180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Garamond</vt:lpstr>
      <vt:lpstr>Gill Sans Ultra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Dušan Bošnjaković</dc:creator>
  <cp:lastModifiedBy>Dušan Bošnjaković</cp:lastModifiedBy>
  <cp:revision>310</cp:revision>
  <dcterms:created xsi:type="dcterms:W3CDTF">2022-04-09T19:14:40Z</dcterms:created>
  <dcterms:modified xsi:type="dcterms:W3CDTF">2022-10-12T13:07:34Z</dcterms:modified>
</cp:coreProperties>
</file>